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920" r:id="rId5"/>
  </p:sldMasterIdLst>
  <p:notesMasterIdLst>
    <p:notesMasterId r:id="rId13"/>
  </p:notesMasterIdLst>
  <p:sldIdLst>
    <p:sldId id="3703" r:id="rId6"/>
    <p:sldId id="3704" r:id="rId7"/>
    <p:sldId id="3705" r:id="rId8"/>
    <p:sldId id="3702" r:id="rId9"/>
    <p:sldId id="3698" r:id="rId10"/>
    <p:sldId id="3700" r:id="rId11"/>
    <p:sldId id="3699" r:id="rId1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7BE739-47AB-831F-B6E7-C2631A06EB59}" name="LUCHICI Andrei (EMPL)" initials="L(" userId="S::andrei.luchici@ec.europa.eu::fc05fb06-aa16-4eb8-81cc-5739ba8d5cd0" providerId="AD"/>
  <p188:author id="{531A0191-A47F-BD41-8003-3DDEEE183BB1}" name="DION David (EMPL)" initials="D(" userId="S::david.dion@ec.europa.eu::2e7824f7-61c8-4d8f-95a2-ab8a9d3ad193" providerId="AD"/>
  <p188:author id="{F7B320CA-602D-9560-2AEE-FDCE1566AEA5}" name="CASPAR Sigried (EMPL)" initials="SC" userId="S::Sigried.CASPAR@ec.europa.eu::5dfb587b-f681-4903-9ad5-8de6f736050c" providerId="AD"/>
  <p188:author id="{4A397DED-F6A6-9506-1A50-20256357CFB9}" name="CASPAR Sigried (EMPL)" initials="C(" userId="S::sigried.caspar@ec.europa.eu::5dfb587b-f681-4903-9ad5-8de6f736050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6C180D-5D46-272C-3EFE-E8B65BA3B485}" v="1" dt="2025-12-03T07:58:45.003"/>
    <p1510:client id="{C9137F6A-79F9-B5D0-AEFC-C58F0248FB1C}" v="45" dt="2025-12-02T20:05:06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9" autoAdjust="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ON David (EMPL)" userId="S::david.dion@ec.europa.eu::2e7824f7-61c8-4d8f-95a2-ab8a9d3ad193" providerId="AD" clId="Web-{C9137F6A-79F9-B5D0-AEFC-C58F0248FB1C}"/>
    <pc:docChg chg="modSld">
      <pc:chgData name="DION David (EMPL)" userId="S::david.dion@ec.europa.eu::2e7824f7-61c8-4d8f-95a2-ab8a9d3ad193" providerId="AD" clId="Web-{C9137F6A-79F9-B5D0-AEFC-C58F0248FB1C}" dt="2025-12-02T20:05:03.474" v="45" actId="20577"/>
      <pc:docMkLst>
        <pc:docMk/>
      </pc:docMkLst>
      <pc:sldChg chg="modSp">
        <pc:chgData name="DION David (EMPL)" userId="S::david.dion@ec.europa.eu::2e7824f7-61c8-4d8f-95a2-ab8a9d3ad193" providerId="AD" clId="Web-{C9137F6A-79F9-B5D0-AEFC-C58F0248FB1C}" dt="2025-12-02T20:05:03.474" v="45" actId="20577"/>
        <pc:sldMkLst>
          <pc:docMk/>
          <pc:sldMk cId="2764498614" sldId="3698"/>
        </pc:sldMkLst>
        <pc:spChg chg="mod">
          <ac:chgData name="DION David (EMPL)" userId="S::david.dion@ec.europa.eu::2e7824f7-61c8-4d8f-95a2-ab8a9d3ad193" providerId="AD" clId="Web-{C9137F6A-79F9-B5D0-AEFC-C58F0248FB1C}" dt="2025-12-02T20:05:03.474" v="45" actId="20577"/>
          <ac:spMkLst>
            <pc:docMk/>
            <pc:sldMk cId="2764498614" sldId="3698"/>
            <ac:spMk id="13" creationId="{A47AD144-EF10-9985-EF21-8818570D8AD1}"/>
          </ac:spMkLst>
        </pc:spChg>
        <pc:spChg chg="mod">
          <ac:chgData name="DION David (EMPL)" userId="S::david.dion@ec.europa.eu::2e7824f7-61c8-4d8f-95a2-ab8a9d3ad193" providerId="AD" clId="Web-{C9137F6A-79F9-B5D0-AEFC-C58F0248FB1C}" dt="2025-12-02T20:03:30.910" v="17" actId="20577"/>
          <ac:spMkLst>
            <pc:docMk/>
            <pc:sldMk cId="2764498614" sldId="3698"/>
            <ac:spMk id="15" creationId="{EBBF0D6C-88FC-76F1-8C92-83FC1DA45764}"/>
          </ac:spMkLst>
        </pc:spChg>
      </pc:sldChg>
      <pc:sldChg chg="modSp">
        <pc:chgData name="DION David (EMPL)" userId="S::david.dion@ec.europa.eu::2e7824f7-61c8-4d8f-95a2-ab8a9d3ad193" providerId="AD" clId="Web-{C9137F6A-79F9-B5D0-AEFC-C58F0248FB1C}" dt="2025-12-02T20:00:27.669" v="9" actId="20577"/>
        <pc:sldMkLst>
          <pc:docMk/>
          <pc:sldMk cId="1618645856" sldId="3704"/>
        </pc:sldMkLst>
        <pc:spChg chg="mod">
          <ac:chgData name="DION David (EMPL)" userId="S::david.dion@ec.europa.eu::2e7824f7-61c8-4d8f-95a2-ab8a9d3ad193" providerId="AD" clId="Web-{C9137F6A-79F9-B5D0-AEFC-C58F0248FB1C}" dt="2025-12-02T20:00:27.669" v="9" actId="20577"/>
          <ac:spMkLst>
            <pc:docMk/>
            <pc:sldMk cId="1618645856" sldId="3704"/>
            <ac:spMk id="6" creationId="{A5C8B765-48DC-A31D-460F-14A6D04816E9}"/>
          </ac:spMkLst>
        </pc:spChg>
      </pc:sldChg>
      <pc:sldChg chg="modSp">
        <pc:chgData name="DION David (EMPL)" userId="S::david.dion@ec.europa.eu::2e7824f7-61c8-4d8f-95a2-ab8a9d3ad193" providerId="AD" clId="Web-{C9137F6A-79F9-B5D0-AEFC-C58F0248FB1C}" dt="2025-12-02T19:59:21.964" v="1" actId="20577"/>
        <pc:sldMkLst>
          <pc:docMk/>
          <pc:sldMk cId="1789593412" sldId="3705"/>
        </pc:sldMkLst>
        <pc:graphicFrameChg chg="modGraphic">
          <ac:chgData name="DION David (EMPL)" userId="S::david.dion@ec.europa.eu::2e7824f7-61c8-4d8f-95a2-ab8a9d3ad193" providerId="AD" clId="Web-{C9137F6A-79F9-B5D0-AEFC-C58F0248FB1C}" dt="2025-12-02T19:59:21.964" v="1" actId="20577"/>
          <ac:graphicFrameMkLst>
            <pc:docMk/>
            <pc:sldMk cId="1789593412" sldId="3705"/>
            <ac:graphicFrameMk id="14" creationId="{EA157ED9-EBBB-F03D-129A-3C1C7DA0C8B7}"/>
          </ac:graphicFrameMkLst>
        </pc:graphicFrameChg>
      </pc:sldChg>
    </pc:docChg>
  </pc:docChgLst>
  <pc:docChgLst>
    <pc:chgData name="LUCHICI Andrei (EMPL)" userId="S::andrei.luchici@ec.europa.eu::fc05fb06-aa16-4eb8-81cc-5739ba8d5cd0" providerId="AD" clId="Web-{566C180D-5D46-272C-3EFE-E8B65BA3B485}"/>
    <pc:docChg chg="delSld">
      <pc:chgData name="LUCHICI Andrei (EMPL)" userId="S::andrei.luchici@ec.europa.eu::fc05fb06-aa16-4eb8-81cc-5739ba8d5cd0" providerId="AD" clId="Web-{566C180D-5D46-272C-3EFE-E8B65BA3B485}" dt="2025-12-03T07:58:45.003" v="0"/>
      <pc:docMkLst>
        <pc:docMk/>
      </pc:docMkLst>
      <pc:sldChg chg="del">
        <pc:chgData name="LUCHICI Andrei (EMPL)" userId="S::andrei.luchici@ec.europa.eu::fc05fb06-aa16-4eb8-81cc-5739ba8d5cd0" providerId="AD" clId="Web-{566C180D-5D46-272C-3EFE-E8B65BA3B485}" dt="2025-12-03T07:58:45.003" v="0"/>
        <pc:sldMkLst>
          <pc:docMk/>
          <pc:sldMk cId="1229087865" sldId="3706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D42598-A8B8-4946-894D-ECBE4B11674A}" type="doc">
      <dgm:prSet loTypeId="urn:microsoft.com/office/officeart/2018/5/layout/CenteredIconLabelDescription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E2E832E-DA30-4983-A4AF-C2F4ACE05916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E" dirty="0"/>
            <a:t>14 conclusions from the evaluation with need for action </a:t>
          </a:r>
          <a:endParaRPr lang="en-US" dirty="0"/>
        </a:p>
      </dgm:t>
    </dgm:pt>
    <dgm:pt modelId="{22DED3A8-05CA-4DED-99D0-B9F8CE487C16}" type="parTrans" cxnId="{8395E048-4EFB-4024-80B2-417543C80BC9}">
      <dgm:prSet/>
      <dgm:spPr/>
      <dgm:t>
        <a:bodyPr/>
        <a:lstStyle/>
        <a:p>
          <a:endParaRPr lang="en-US"/>
        </a:p>
      </dgm:t>
    </dgm:pt>
    <dgm:pt modelId="{646C4BD0-1051-4F75-8266-89399EF79448}" type="sibTrans" cxnId="{8395E048-4EFB-4024-80B2-417543C80BC9}">
      <dgm:prSet/>
      <dgm:spPr/>
      <dgm:t>
        <a:bodyPr/>
        <a:lstStyle/>
        <a:p>
          <a:endParaRPr lang="en-US"/>
        </a:p>
      </dgm:t>
    </dgm:pt>
    <dgm:pt modelId="{AAAA5339-907C-4A31-8B78-207A4C3EA6D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E" dirty="0"/>
            <a:t>Action plan to address all relevant conclusions within the existing mandate</a:t>
          </a:r>
          <a:endParaRPr lang="en-US" dirty="0"/>
        </a:p>
      </dgm:t>
    </dgm:pt>
    <dgm:pt modelId="{A303D094-2A81-4084-82E5-0B8455069784}" type="parTrans" cxnId="{76E965DF-137F-4524-8771-15475DBA1393}">
      <dgm:prSet/>
      <dgm:spPr/>
      <dgm:t>
        <a:bodyPr/>
        <a:lstStyle/>
        <a:p>
          <a:endParaRPr lang="en-US"/>
        </a:p>
      </dgm:t>
    </dgm:pt>
    <dgm:pt modelId="{D74FABB9-F2D0-4B49-8F18-7BC9F737B260}" type="sibTrans" cxnId="{76E965DF-137F-4524-8771-15475DBA1393}">
      <dgm:prSet/>
      <dgm:spPr/>
      <dgm:t>
        <a:bodyPr/>
        <a:lstStyle/>
        <a:p>
          <a:endParaRPr lang="en-US"/>
        </a:p>
      </dgm:t>
    </dgm:pt>
    <dgm:pt modelId="{8D69ADAF-FB0F-4199-BD30-30F9ED3FA4C5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E" dirty="0"/>
            <a:t>Revision of ELA Regulation to address conclusions beyond the existing mandate</a:t>
          </a:r>
          <a:endParaRPr lang="en-US" dirty="0"/>
        </a:p>
      </dgm:t>
    </dgm:pt>
    <dgm:pt modelId="{89BA375A-BC9F-4FAD-9676-0DCE1DF3E9F3}" type="parTrans" cxnId="{364D896B-F99F-467E-AC8E-D59B0759A898}">
      <dgm:prSet/>
      <dgm:spPr/>
      <dgm:t>
        <a:bodyPr/>
        <a:lstStyle/>
        <a:p>
          <a:endParaRPr lang="en-US"/>
        </a:p>
      </dgm:t>
    </dgm:pt>
    <dgm:pt modelId="{7611046C-F009-4C35-A464-92A4CEA542CB}" type="sibTrans" cxnId="{364D896B-F99F-467E-AC8E-D59B0759A898}">
      <dgm:prSet/>
      <dgm:spPr/>
      <dgm:t>
        <a:bodyPr/>
        <a:lstStyle/>
        <a:p>
          <a:endParaRPr lang="en-US"/>
        </a:p>
      </dgm:t>
    </dgm:pt>
    <dgm:pt modelId="{80974175-5E6E-445B-8C14-26E16A423126}" type="pres">
      <dgm:prSet presAssocID="{B5D42598-A8B8-4946-894D-ECBE4B11674A}" presName="root" presStyleCnt="0">
        <dgm:presLayoutVars>
          <dgm:dir/>
          <dgm:resizeHandles val="exact"/>
        </dgm:presLayoutVars>
      </dgm:prSet>
      <dgm:spPr/>
    </dgm:pt>
    <dgm:pt modelId="{113DD61C-53B4-4579-ABDC-3F3419E863DF}" type="pres">
      <dgm:prSet presAssocID="{FE2E832E-DA30-4983-A4AF-C2F4ACE05916}" presName="compNode" presStyleCnt="0"/>
      <dgm:spPr/>
    </dgm:pt>
    <dgm:pt modelId="{7E50C338-A820-4919-882C-9760BD54A2E2}" type="pres">
      <dgm:prSet presAssocID="{FE2E832E-DA30-4983-A4AF-C2F4ACE0591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8689B98-6A66-4A38-BCB2-14E3A9740DEB}" type="pres">
      <dgm:prSet presAssocID="{FE2E832E-DA30-4983-A4AF-C2F4ACE05916}" presName="iconSpace" presStyleCnt="0"/>
      <dgm:spPr/>
    </dgm:pt>
    <dgm:pt modelId="{97F2B0D0-3255-45B6-92CD-D91D94A90651}" type="pres">
      <dgm:prSet presAssocID="{FE2E832E-DA30-4983-A4AF-C2F4ACE05916}" presName="parTx" presStyleLbl="revTx" presStyleIdx="0" presStyleCnt="6">
        <dgm:presLayoutVars>
          <dgm:chMax val="0"/>
          <dgm:chPref val="0"/>
        </dgm:presLayoutVars>
      </dgm:prSet>
      <dgm:spPr/>
    </dgm:pt>
    <dgm:pt modelId="{A36C48BD-9F6B-401D-81F8-D40472BD8171}" type="pres">
      <dgm:prSet presAssocID="{FE2E832E-DA30-4983-A4AF-C2F4ACE05916}" presName="txSpace" presStyleCnt="0"/>
      <dgm:spPr/>
    </dgm:pt>
    <dgm:pt modelId="{652E2037-49D7-45F7-B119-117AC720435C}" type="pres">
      <dgm:prSet presAssocID="{FE2E832E-DA30-4983-A4AF-C2F4ACE05916}" presName="desTx" presStyleLbl="revTx" presStyleIdx="1" presStyleCnt="6">
        <dgm:presLayoutVars/>
      </dgm:prSet>
      <dgm:spPr/>
    </dgm:pt>
    <dgm:pt modelId="{81BB657F-403E-46B8-A8A7-38CE6B523530}" type="pres">
      <dgm:prSet presAssocID="{646C4BD0-1051-4F75-8266-89399EF79448}" presName="sibTrans" presStyleCnt="0"/>
      <dgm:spPr/>
    </dgm:pt>
    <dgm:pt modelId="{16DC7ED0-2739-4D60-972C-1CA16430CD4D}" type="pres">
      <dgm:prSet presAssocID="{AAAA5339-907C-4A31-8B78-207A4C3EA6D1}" presName="compNode" presStyleCnt="0"/>
      <dgm:spPr/>
    </dgm:pt>
    <dgm:pt modelId="{8756F48C-9A96-451E-A565-0760072EDBDA}" type="pres">
      <dgm:prSet presAssocID="{AAAA5339-907C-4A31-8B78-207A4C3EA6D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36EC6168-E1F4-422A-9CAB-FE948F74B5BB}" type="pres">
      <dgm:prSet presAssocID="{AAAA5339-907C-4A31-8B78-207A4C3EA6D1}" presName="iconSpace" presStyleCnt="0"/>
      <dgm:spPr/>
    </dgm:pt>
    <dgm:pt modelId="{16B4C65E-8711-46AA-9CC8-D4ECC2372641}" type="pres">
      <dgm:prSet presAssocID="{AAAA5339-907C-4A31-8B78-207A4C3EA6D1}" presName="parTx" presStyleLbl="revTx" presStyleIdx="2" presStyleCnt="6">
        <dgm:presLayoutVars>
          <dgm:chMax val="0"/>
          <dgm:chPref val="0"/>
        </dgm:presLayoutVars>
      </dgm:prSet>
      <dgm:spPr/>
    </dgm:pt>
    <dgm:pt modelId="{38F7BF2F-311C-4D14-A016-9A4F84BCDB0C}" type="pres">
      <dgm:prSet presAssocID="{AAAA5339-907C-4A31-8B78-207A4C3EA6D1}" presName="txSpace" presStyleCnt="0"/>
      <dgm:spPr/>
    </dgm:pt>
    <dgm:pt modelId="{CA32ED61-1E95-41CB-8196-3BDB2ED6ABDD}" type="pres">
      <dgm:prSet presAssocID="{AAAA5339-907C-4A31-8B78-207A4C3EA6D1}" presName="desTx" presStyleLbl="revTx" presStyleIdx="3" presStyleCnt="6">
        <dgm:presLayoutVars/>
      </dgm:prSet>
      <dgm:spPr/>
    </dgm:pt>
    <dgm:pt modelId="{272197FF-2139-4EDE-B8F3-674F72D17D25}" type="pres">
      <dgm:prSet presAssocID="{D74FABB9-F2D0-4B49-8F18-7BC9F737B260}" presName="sibTrans" presStyleCnt="0"/>
      <dgm:spPr/>
    </dgm:pt>
    <dgm:pt modelId="{F2D19789-47E0-4125-85FA-D602098D7052}" type="pres">
      <dgm:prSet presAssocID="{8D69ADAF-FB0F-4199-BD30-30F9ED3FA4C5}" presName="compNode" presStyleCnt="0"/>
      <dgm:spPr/>
    </dgm:pt>
    <dgm:pt modelId="{86072999-8532-4E6F-A485-1A5A74E11C9D}" type="pres">
      <dgm:prSet presAssocID="{8D69ADAF-FB0F-4199-BD30-30F9ED3FA4C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79C86AB0-382F-405E-8C01-058EF3C95D0E}" type="pres">
      <dgm:prSet presAssocID="{8D69ADAF-FB0F-4199-BD30-30F9ED3FA4C5}" presName="iconSpace" presStyleCnt="0"/>
      <dgm:spPr/>
    </dgm:pt>
    <dgm:pt modelId="{3B431BAB-2122-47E9-A06B-2D111EF01341}" type="pres">
      <dgm:prSet presAssocID="{8D69ADAF-FB0F-4199-BD30-30F9ED3FA4C5}" presName="parTx" presStyleLbl="revTx" presStyleIdx="4" presStyleCnt="6">
        <dgm:presLayoutVars>
          <dgm:chMax val="0"/>
          <dgm:chPref val="0"/>
        </dgm:presLayoutVars>
      </dgm:prSet>
      <dgm:spPr/>
    </dgm:pt>
    <dgm:pt modelId="{19DC5922-6A25-4B14-AA0F-1657673FC368}" type="pres">
      <dgm:prSet presAssocID="{8D69ADAF-FB0F-4199-BD30-30F9ED3FA4C5}" presName="txSpace" presStyleCnt="0"/>
      <dgm:spPr/>
    </dgm:pt>
    <dgm:pt modelId="{C67252E8-BD7B-4E72-AC23-16872A0CAF3D}" type="pres">
      <dgm:prSet presAssocID="{8D69ADAF-FB0F-4199-BD30-30F9ED3FA4C5}" presName="desTx" presStyleLbl="revTx" presStyleIdx="5" presStyleCnt="6">
        <dgm:presLayoutVars/>
      </dgm:prSet>
      <dgm:spPr/>
    </dgm:pt>
  </dgm:ptLst>
  <dgm:cxnLst>
    <dgm:cxn modelId="{E95B9734-0C4D-4994-BBEC-9947B2B61B47}" type="presOf" srcId="{AAAA5339-907C-4A31-8B78-207A4C3EA6D1}" destId="{16B4C65E-8711-46AA-9CC8-D4ECC2372641}" srcOrd="0" destOrd="0" presId="urn:microsoft.com/office/officeart/2018/5/layout/CenteredIconLabelDescriptionList"/>
    <dgm:cxn modelId="{8395E048-4EFB-4024-80B2-417543C80BC9}" srcId="{B5D42598-A8B8-4946-894D-ECBE4B11674A}" destId="{FE2E832E-DA30-4983-A4AF-C2F4ACE05916}" srcOrd="0" destOrd="0" parTransId="{22DED3A8-05CA-4DED-99D0-B9F8CE487C16}" sibTransId="{646C4BD0-1051-4F75-8266-89399EF79448}"/>
    <dgm:cxn modelId="{364D896B-F99F-467E-AC8E-D59B0759A898}" srcId="{B5D42598-A8B8-4946-894D-ECBE4B11674A}" destId="{8D69ADAF-FB0F-4199-BD30-30F9ED3FA4C5}" srcOrd="2" destOrd="0" parTransId="{89BA375A-BC9F-4FAD-9676-0DCE1DF3E9F3}" sibTransId="{7611046C-F009-4C35-A464-92A4CEA542CB}"/>
    <dgm:cxn modelId="{9A113788-8480-416C-8156-289D36E8FB51}" type="presOf" srcId="{FE2E832E-DA30-4983-A4AF-C2F4ACE05916}" destId="{97F2B0D0-3255-45B6-92CD-D91D94A90651}" srcOrd="0" destOrd="0" presId="urn:microsoft.com/office/officeart/2018/5/layout/CenteredIconLabelDescriptionList"/>
    <dgm:cxn modelId="{E9FD8DA9-D637-4F2D-A213-193DECE8E4CE}" type="presOf" srcId="{8D69ADAF-FB0F-4199-BD30-30F9ED3FA4C5}" destId="{3B431BAB-2122-47E9-A06B-2D111EF01341}" srcOrd="0" destOrd="0" presId="urn:microsoft.com/office/officeart/2018/5/layout/CenteredIconLabelDescriptionList"/>
    <dgm:cxn modelId="{52B2A9D0-B6CE-4CE8-B228-EA8DBE2022D5}" type="presOf" srcId="{B5D42598-A8B8-4946-894D-ECBE4B11674A}" destId="{80974175-5E6E-445B-8C14-26E16A423126}" srcOrd="0" destOrd="0" presId="urn:microsoft.com/office/officeart/2018/5/layout/CenteredIconLabelDescriptionList"/>
    <dgm:cxn modelId="{76E965DF-137F-4524-8771-15475DBA1393}" srcId="{B5D42598-A8B8-4946-894D-ECBE4B11674A}" destId="{AAAA5339-907C-4A31-8B78-207A4C3EA6D1}" srcOrd="1" destOrd="0" parTransId="{A303D094-2A81-4084-82E5-0B8455069784}" sibTransId="{D74FABB9-F2D0-4B49-8F18-7BC9F737B260}"/>
    <dgm:cxn modelId="{5B039D46-F50F-47E3-A76D-7B4E22E7CC76}" type="presParOf" srcId="{80974175-5E6E-445B-8C14-26E16A423126}" destId="{113DD61C-53B4-4579-ABDC-3F3419E863DF}" srcOrd="0" destOrd="0" presId="urn:microsoft.com/office/officeart/2018/5/layout/CenteredIconLabelDescriptionList"/>
    <dgm:cxn modelId="{5027698F-D12C-482F-90E5-CC055D07E022}" type="presParOf" srcId="{113DD61C-53B4-4579-ABDC-3F3419E863DF}" destId="{7E50C338-A820-4919-882C-9760BD54A2E2}" srcOrd="0" destOrd="0" presId="urn:microsoft.com/office/officeart/2018/5/layout/CenteredIconLabelDescriptionList"/>
    <dgm:cxn modelId="{CCA46AB3-B4A3-48ED-AEE5-204474E85913}" type="presParOf" srcId="{113DD61C-53B4-4579-ABDC-3F3419E863DF}" destId="{08689B98-6A66-4A38-BCB2-14E3A9740DEB}" srcOrd="1" destOrd="0" presId="urn:microsoft.com/office/officeart/2018/5/layout/CenteredIconLabelDescriptionList"/>
    <dgm:cxn modelId="{59FF840D-7D49-4A9D-B1F4-0A8CB448D1CA}" type="presParOf" srcId="{113DD61C-53B4-4579-ABDC-3F3419E863DF}" destId="{97F2B0D0-3255-45B6-92CD-D91D94A90651}" srcOrd="2" destOrd="0" presId="urn:microsoft.com/office/officeart/2018/5/layout/CenteredIconLabelDescriptionList"/>
    <dgm:cxn modelId="{7A8A0112-246B-4505-A878-25344C18C033}" type="presParOf" srcId="{113DD61C-53B4-4579-ABDC-3F3419E863DF}" destId="{A36C48BD-9F6B-401D-81F8-D40472BD8171}" srcOrd="3" destOrd="0" presId="urn:microsoft.com/office/officeart/2018/5/layout/CenteredIconLabelDescriptionList"/>
    <dgm:cxn modelId="{F588D3F5-C147-435F-B668-E9DE61C50480}" type="presParOf" srcId="{113DD61C-53B4-4579-ABDC-3F3419E863DF}" destId="{652E2037-49D7-45F7-B119-117AC720435C}" srcOrd="4" destOrd="0" presId="urn:microsoft.com/office/officeart/2018/5/layout/CenteredIconLabelDescriptionList"/>
    <dgm:cxn modelId="{C63C4E78-4944-406B-B5A8-36D515535ED0}" type="presParOf" srcId="{80974175-5E6E-445B-8C14-26E16A423126}" destId="{81BB657F-403E-46B8-A8A7-38CE6B523530}" srcOrd="1" destOrd="0" presId="urn:microsoft.com/office/officeart/2018/5/layout/CenteredIconLabelDescriptionList"/>
    <dgm:cxn modelId="{2E0B8C73-456A-42A3-BE26-1666855832D4}" type="presParOf" srcId="{80974175-5E6E-445B-8C14-26E16A423126}" destId="{16DC7ED0-2739-4D60-972C-1CA16430CD4D}" srcOrd="2" destOrd="0" presId="urn:microsoft.com/office/officeart/2018/5/layout/CenteredIconLabelDescriptionList"/>
    <dgm:cxn modelId="{46ABEF57-5716-4328-BA00-569991479A2C}" type="presParOf" srcId="{16DC7ED0-2739-4D60-972C-1CA16430CD4D}" destId="{8756F48C-9A96-451E-A565-0760072EDBDA}" srcOrd="0" destOrd="0" presId="urn:microsoft.com/office/officeart/2018/5/layout/CenteredIconLabelDescriptionList"/>
    <dgm:cxn modelId="{B5E3F7D2-2F58-4C35-8C8D-15F914914E95}" type="presParOf" srcId="{16DC7ED0-2739-4D60-972C-1CA16430CD4D}" destId="{36EC6168-E1F4-422A-9CAB-FE948F74B5BB}" srcOrd="1" destOrd="0" presId="urn:microsoft.com/office/officeart/2018/5/layout/CenteredIconLabelDescriptionList"/>
    <dgm:cxn modelId="{811B4955-96DE-4B40-84FA-71EE49C8E076}" type="presParOf" srcId="{16DC7ED0-2739-4D60-972C-1CA16430CD4D}" destId="{16B4C65E-8711-46AA-9CC8-D4ECC2372641}" srcOrd="2" destOrd="0" presId="urn:microsoft.com/office/officeart/2018/5/layout/CenteredIconLabelDescriptionList"/>
    <dgm:cxn modelId="{B74A250A-BCB6-4F60-AB1B-CB0970848B32}" type="presParOf" srcId="{16DC7ED0-2739-4D60-972C-1CA16430CD4D}" destId="{38F7BF2F-311C-4D14-A016-9A4F84BCDB0C}" srcOrd="3" destOrd="0" presId="urn:microsoft.com/office/officeart/2018/5/layout/CenteredIconLabelDescriptionList"/>
    <dgm:cxn modelId="{44A6932F-D32E-49A5-933A-59776E4583EB}" type="presParOf" srcId="{16DC7ED0-2739-4D60-972C-1CA16430CD4D}" destId="{CA32ED61-1E95-41CB-8196-3BDB2ED6ABDD}" srcOrd="4" destOrd="0" presId="urn:microsoft.com/office/officeart/2018/5/layout/CenteredIconLabelDescriptionList"/>
    <dgm:cxn modelId="{A27BDD13-C907-4410-93DB-FC501E9DF553}" type="presParOf" srcId="{80974175-5E6E-445B-8C14-26E16A423126}" destId="{272197FF-2139-4EDE-B8F3-674F72D17D25}" srcOrd="3" destOrd="0" presId="urn:microsoft.com/office/officeart/2018/5/layout/CenteredIconLabelDescriptionList"/>
    <dgm:cxn modelId="{6FACEDFE-B003-4D9E-A30D-3C07646B314A}" type="presParOf" srcId="{80974175-5E6E-445B-8C14-26E16A423126}" destId="{F2D19789-47E0-4125-85FA-D602098D7052}" srcOrd="4" destOrd="0" presId="urn:microsoft.com/office/officeart/2018/5/layout/CenteredIconLabelDescriptionList"/>
    <dgm:cxn modelId="{96B9ED61-2F85-4F1A-ABEE-BEA5146A47CF}" type="presParOf" srcId="{F2D19789-47E0-4125-85FA-D602098D7052}" destId="{86072999-8532-4E6F-A485-1A5A74E11C9D}" srcOrd="0" destOrd="0" presId="urn:microsoft.com/office/officeart/2018/5/layout/CenteredIconLabelDescriptionList"/>
    <dgm:cxn modelId="{396C8C9C-6FCF-4F32-AEA0-8E8EB65D0197}" type="presParOf" srcId="{F2D19789-47E0-4125-85FA-D602098D7052}" destId="{79C86AB0-382F-405E-8C01-058EF3C95D0E}" srcOrd="1" destOrd="0" presId="urn:microsoft.com/office/officeart/2018/5/layout/CenteredIconLabelDescriptionList"/>
    <dgm:cxn modelId="{47730B52-8E46-4473-BB1A-2963F7D80896}" type="presParOf" srcId="{F2D19789-47E0-4125-85FA-D602098D7052}" destId="{3B431BAB-2122-47E9-A06B-2D111EF01341}" srcOrd="2" destOrd="0" presId="urn:microsoft.com/office/officeart/2018/5/layout/CenteredIconLabelDescriptionList"/>
    <dgm:cxn modelId="{FD554BE1-F811-489E-80E3-1FE13FF417EC}" type="presParOf" srcId="{F2D19789-47E0-4125-85FA-D602098D7052}" destId="{19DC5922-6A25-4B14-AA0F-1657673FC368}" srcOrd="3" destOrd="0" presId="urn:microsoft.com/office/officeart/2018/5/layout/CenteredIconLabelDescriptionList"/>
    <dgm:cxn modelId="{E609B93D-E90F-48D1-A7A8-C0BEF55F698F}" type="presParOf" srcId="{F2D19789-47E0-4125-85FA-D602098D7052}" destId="{C67252E8-BD7B-4E72-AC23-16872A0CAF3D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0C338-A820-4919-882C-9760BD54A2E2}">
      <dsp:nvSpPr>
        <dsp:cNvPr id="0" name=""/>
        <dsp:cNvSpPr/>
      </dsp:nvSpPr>
      <dsp:spPr>
        <a:xfrm>
          <a:off x="1020487" y="844083"/>
          <a:ext cx="1098562" cy="1098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2B0D0-3255-45B6-92CD-D91D94A90651}">
      <dsp:nvSpPr>
        <dsp:cNvPr id="0" name=""/>
        <dsp:cNvSpPr/>
      </dsp:nvSpPr>
      <dsp:spPr>
        <a:xfrm>
          <a:off x="393" y="2026509"/>
          <a:ext cx="3138750" cy="617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E" sz="1400" kern="1200" dirty="0"/>
            <a:t>14 conclusions from the evaluation with need for action </a:t>
          </a:r>
          <a:endParaRPr lang="en-US" sz="1400" kern="1200" dirty="0"/>
        </a:p>
      </dsp:txBody>
      <dsp:txXfrm>
        <a:off x="393" y="2026509"/>
        <a:ext cx="3138750" cy="617941"/>
      </dsp:txXfrm>
    </dsp:sp>
    <dsp:sp modelId="{652E2037-49D7-45F7-B119-117AC720435C}">
      <dsp:nvSpPr>
        <dsp:cNvPr id="0" name=""/>
        <dsp:cNvSpPr/>
      </dsp:nvSpPr>
      <dsp:spPr>
        <a:xfrm>
          <a:off x="393" y="2683457"/>
          <a:ext cx="3138750" cy="11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6F48C-9A96-451E-A565-0760072EDBDA}">
      <dsp:nvSpPr>
        <dsp:cNvPr id="0" name=""/>
        <dsp:cNvSpPr/>
      </dsp:nvSpPr>
      <dsp:spPr>
        <a:xfrm>
          <a:off x="4708518" y="844083"/>
          <a:ext cx="1098562" cy="1098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4C65E-8711-46AA-9CC8-D4ECC2372641}">
      <dsp:nvSpPr>
        <dsp:cNvPr id="0" name=""/>
        <dsp:cNvSpPr/>
      </dsp:nvSpPr>
      <dsp:spPr>
        <a:xfrm>
          <a:off x="3688425" y="2026509"/>
          <a:ext cx="3138750" cy="617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E" sz="1400" kern="1200" dirty="0"/>
            <a:t>Action plan to address all relevant conclusions within the existing mandate</a:t>
          </a:r>
          <a:endParaRPr lang="en-US" sz="1400" kern="1200" dirty="0"/>
        </a:p>
      </dsp:txBody>
      <dsp:txXfrm>
        <a:off x="3688425" y="2026509"/>
        <a:ext cx="3138750" cy="617941"/>
      </dsp:txXfrm>
    </dsp:sp>
    <dsp:sp modelId="{CA32ED61-1E95-41CB-8196-3BDB2ED6ABDD}">
      <dsp:nvSpPr>
        <dsp:cNvPr id="0" name=""/>
        <dsp:cNvSpPr/>
      </dsp:nvSpPr>
      <dsp:spPr>
        <a:xfrm>
          <a:off x="3688425" y="2683457"/>
          <a:ext cx="3138750" cy="11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072999-8532-4E6F-A485-1A5A74E11C9D}">
      <dsp:nvSpPr>
        <dsp:cNvPr id="0" name=""/>
        <dsp:cNvSpPr/>
      </dsp:nvSpPr>
      <dsp:spPr>
        <a:xfrm>
          <a:off x="8396550" y="844083"/>
          <a:ext cx="1098562" cy="10985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31BAB-2122-47E9-A06B-2D111EF01341}">
      <dsp:nvSpPr>
        <dsp:cNvPr id="0" name=""/>
        <dsp:cNvSpPr/>
      </dsp:nvSpPr>
      <dsp:spPr>
        <a:xfrm>
          <a:off x="7376456" y="2026509"/>
          <a:ext cx="3138750" cy="617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E" sz="1400" kern="1200" dirty="0"/>
            <a:t>Revision of ELA Regulation to address conclusions beyond the existing mandate</a:t>
          </a:r>
          <a:endParaRPr lang="en-US" sz="1400" kern="1200" dirty="0"/>
        </a:p>
      </dsp:txBody>
      <dsp:txXfrm>
        <a:off x="7376456" y="2026509"/>
        <a:ext cx="3138750" cy="617941"/>
      </dsp:txXfrm>
    </dsp:sp>
    <dsp:sp modelId="{C67252E8-BD7B-4E72-AC23-16872A0CAF3D}">
      <dsp:nvSpPr>
        <dsp:cNvPr id="0" name=""/>
        <dsp:cNvSpPr/>
      </dsp:nvSpPr>
      <dsp:spPr>
        <a:xfrm>
          <a:off x="7376456" y="2683457"/>
          <a:ext cx="3138750" cy="11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0B888-F9B4-4714-9C60-FF3D4D500AC9}" type="datetimeFigureOut">
              <a:t>12/3/2025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8CF06-B5F6-44CC-8B2F-2A5F7F1A79E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5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3397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132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92008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1375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1456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869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267349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8053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21924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720660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51676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724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9951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0855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7403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90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439552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97134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26376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72997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064085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4098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2200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4386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660558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06108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783844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993328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851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172356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77572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page with cred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764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FFEB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5A623E-4B02-CD3A-348B-C653F3D4BC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56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74596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2775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6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8C14CF6-6F1D-C458-1F86-A760F31FE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0835BD4-2C09-6FBA-FC30-3BD6A2866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5037411D-B917-4DD6-582A-69CDCB27D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6D8387C3-85B8-44CF-42FB-C414F5876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2032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2BE520F0-58F1-06F4-10C5-832EFDCE6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6A56761B-AC86-49AF-4B3B-2CCCDB7A4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575C568-2951-1529-11F7-C12F1B067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1BA1A05-4F7E-D9F9-D094-9C9394F84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D838E642-5C12-54DE-94A0-3EDA044A5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75400899-1203-EA20-07C6-EFFB182F4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40D1373-D055-D2EC-8197-171DDBD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9454014D-FC40-DABB-5F97-62E05A376F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C4BB2291-2147-D1C0-AB46-6D3DE9C2D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B7DFF0-1C84-8F6C-0408-2B1515126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182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B7624A9B-CC72-EEB9-2AE2-FDB9629A0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F256C38A-CD2B-89BF-A117-9ED92151C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E7AFEC3F-1C21-3132-B967-9F0F25A56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02728" y="62689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296A4E82-A1A1-EFC7-7768-E6DDC71C4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F6ADE38F-D638-BFB1-E702-D0F6D0CB0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2D6F6E54-ED8F-C9DE-9355-5B2E347C2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C1FACF7A-9967-0A10-F75B-7E70FCAB2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3E557AF9-465E-61C3-8C33-29231AE45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4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11C79F0A-B650-EE29-9ABF-AC09E77535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33A6EEA9-52B7-550C-7CFD-E465C8DB4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36249086-331D-49C8-6F5E-1FD73ADA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0850E44D-CF7B-5CF4-6BF7-5B2F65007A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0C61561-6F08-5417-8327-52799F61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2F8295BB-BABD-70B5-D58D-1DF08E62A2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95AF122-27C1-57B4-2A7C-54A134842A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39D4F72-AD6A-6B47-A2FF-9CFB1C55FF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8080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3814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67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75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0.xml"/><Relationship Id="rId41" Type="http://schemas.openxmlformats.org/officeDocument/2006/relationships/image" Target="../media/image12.jpe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65.xml"/><Relationship Id="rId32" Type="http://schemas.openxmlformats.org/officeDocument/2006/relationships/slideLayout" Target="../slideLayouts/slideLayout73.xml"/><Relationship Id="rId37" Type="http://schemas.openxmlformats.org/officeDocument/2006/relationships/slideLayout" Target="../slideLayouts/slideLayout78.xml"/><Relationship Id="rId40" Type="http://schemas.openxmlformats.org/officeDocument/2006/relationships/image" Target="../media/image11.png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36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slideLayout" Target="../slideLayouts/slideLayout72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30" Type="http://schemas.openxmlformats.org/officeDocument/2006/relationships/slideLayout" Target="../slideLayouts/slideLayout71.xml"/><Relationship Id="rId35" Type="http://schemas.openxmlformats.org/officeDocument/2006/relationships/slideLayout" Target="../slideLayouts/slideLayout76.xml"/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66.xml"/><Relationship Id="rId33" Type="http://schemas.openxmlformats.org/officeDocument/2006/relationships/slideLayout" Target="../slideLayouts/slideLayout74.xml"/><Relationship Id="rId38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3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5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4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5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3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56ABFE-DCB4-5FCC-525D-A462F5BB0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976189"/>
            <a:ext cx="10515600" cy="1020337"/>
          </a:xfrm>
        </p:spPr>
        <p:txBody>
          <a:bodyPr/>
          <a:lstStyle/>
          <a:p>
            <a:r>
              <a:rPr lang="en-IE" dirty="0"/>
              <a:t>ELA-Revision</a:t>
            </a:r>
          </a:p>
        </p:txBody>
      </p:sp>
      <p:pic>
        <p:nvPicPr>
          <p:cNvPr id="9" name="Picture 8" descr="European Commission">
            <a:extLst>
              <a:ext uri="{FF2B5EF4-FFF2-40B4-BE49-F238E27FC236}">
                <a16:creationId xmlns:a16="http://schemas.microsoft.com/office/drawing/2014/main" id="{179F3FC9-B6FB-BFA2-12E7-546955BFD0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6F824C09-84B5-2703-8812-3529E824600C}"/>
              </a:ext>
            </a:extLst>
          </p:cNvPr>
          <p:cNvSpPr txBox="1">
            <a:spLocks/>
          </p:cNvSpPr>
          <p:nvPr/>
        </p:nvSpPr>
        <p:spPr>
          <a:xfrm>
            <a:off x="936007" y="3329595"/>
            <a:ext cx="10515600" cy="102033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IE" sz="4000" dirty="0"/>
              <a:t>Draft Intervention Logic</a:t>
            </a:r>
          </a:p>
        </p:txBody>
      </p:sp>
    </p:spTree>
    <p:extLst>
      <p:ext uri="{BB962C8B-B14F-4D97-AF65-F5344CB8AC3E}">
        <p14:creationId xmlns:p14="http://schemas.microsoft.com/office/powerpoint/2010/main" val="1453819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8B7AC8F-1316-86FD-EE09-125D8781D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017" y="842798"/>
            <a:ext cx="10515600" cy="816904"/>
          </a:xfrm>
        </p:spPr>
        <p:txBody>
          <a:bodyPr/>
          <a:lstStyle/>
          <a:p>
            <a:r>
              <a:rPr lang="en-IE"/>
              <a:t>ELA’s objectives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C8B765-48DC-A31D-460F-14A6D04816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9142" y="1898326"/>
            <a:ext cx="9629634" cy="3830271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IE" sz="2400" dirty="0"/>
              <a:t>Facilitate access to </a:t>
            </a:r>
            <a:r>
              <a:rPr lang="en-IE" sz="2400" u="sng" dirty="0"/>
              <a:t>information </a:t>
            </a:r>
            <a:r>
              <a:rPr lang="en-IE" sz="2400" dirty="0"/>
              <a:t>on rights and obligations regarding labour mobility across the Union as well as to relevant services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IE" sz="2400" dirty="0"/>
              <a:t>Facilitate &amp; enhance </a:t>
            </a:r>
            <a:r>
              <a:rPr lang="en-IE" sz="2400" u="sng" dirty="0"/>
              <a:t>cooperation </a:t>
            </a:r>
            <a:r>
              <a:rPr lang="en-IE" sz="2400" dirty="0"/>
              <a:t>between MS in the enforcement of relevant Union law, including facilitating concerted and joint </a:t>
            </a:r>
            <a:r>
              <a:rPr lang="en-IE" sz="2400" u="sng" dirty="0"/>
              <a:t>inspections</a:t>
            </a:r>
            <a:endParaRPr lang="en-IE" sz="2400" u="sng" dirty="0"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IE" sz="2400" u="sng" dirty="0"/>
              <a:t>Mediate </a:t>
            </a:r>
            <a:r>
              <a:rPr lang="en-IE" sz="2400" dirty="0"/>
              <a:t>and facilitate a solution in cases of cross-border disputes between MS</a:t>
            </a:r>
            <a:endParaRPr lang="en-IE" sz="2400" dirty="0"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IE" sz="2400" dirty="0"/>
              <a:t>Support </a:t>
            </a:r>
            <a:r>
              <a:rPr lang="en-IE" sz="2400" u="sng" dirty="0"/>
              <a:t>cooperation </a:t>
            </a:r>
            <a:r>
              <a:rPr lang="en-IE" sz="2400" dirty="0"/>
              <a:t>between MS in tackling </a:t>
            </a:r>
            <a:r>
              <a:rPr lang="en-IE" sz="2400" u="sng" dirty="0"/>
              <a:t>undeclared work</a:t>
            </a:r>
            <a:endParaRPr lang="en-IE" sz="2400" u="sng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8645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94BB69A-CBBE-2EF8-418A-A6CFBBA02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 anchor="ctr">
            <a:normAutofit/>
          </a:bodyPr>
          <a:lstStyle/>
          <a:p>
            <a:r>
              <a:rPr lang="en-IE"/>
              <a:t>From Evaluation to targeted Revision</a:t>
            </a:r>
          </a:p>
        </p:txBody>
      </p:sp>
      <p:graphicFrame>
        <p:nvGraphicFramePr>
          <p:cNvPr id="14" name="Content Placeholder 5">
            <a:extLst>
              <a:ext uri="{FF2B5EF4-FFF2-40B4-BE49-F238E27FC236}">
                <a16:creationId xmlns:a16="http://schemas.microsoft.com/office/drawing/2014/main" id="{EA157ED9-EBBB-F03D-129A-3C1C7DA0C8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110029"/>
              </p:ext>
            </p:extLst>
          </p:nvPr>
        </p:nvGraphicFramePr>
        <p:xfrm>
          <a:off x="838200" y="1825625"/>
          <a:ext cx="10515600" cy="3638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9593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21814-74AC-7B54-E440-0C98F22F5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321F0B2-9BD3-AD10-D418-02E51029822D}"/>
              </a:ext>
            </a:extLst>
          </p:cNvPr>
          <p:cNvSpPr txBox="1"/>
          <p:nvPr/>
        </p:nvSpPr>
        <p:spPr>
          <a:xfrm>
            <a:off x="676078" y="261112"/>
            <a:ext cx="3233578" cy="733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EC Square Sans Pro Extra Black" panose="020B0506040000020004" pitchFamily="34" charset="0"/>
                <a:ea typeface="League Spartan" charset="0"/>
                <a:cs typeface="Poppins SemiBold" pitchFamily="2" charset="77"/>
              </a:rPr>
              <a:t>ELA revision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D4093B21-174F-9C88-7045-F18A0B2F449C}"/>
              </a:ext>
            </a:extLst>
          </p:cNvPr>
          <p:cNvSpPr txBox="1"/>
          <p:nvPr/>
        </p:nvSpPr>
        <p:spPr>
          <a:xfrm>
            <a:off x="735530" y="934019"/>
            <a:ext cx="7271237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Key areas for improvement</a:t>
            </a:r>
            <a:endParaRPr kumimoji="0" lang="en-US" sz="1800" b="0" i="0" u="none" strike="noStrike" kern="1200" cap="none" spc="50" normalizeH="0" baseline="0" noProof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4A9455-CF1E-6AB6-51A8-59008AE3BFD6}"/>
              </a:ext>
            </a:extLst>
          </p:cNvPr>
          <p:cNvGrpSpPr/>
          <p:nvPr/>
        </p:nvGrpSpPr>
        <p:grpSpPr>
          <a:xfrm>
            <a:off x="1514633" y="1670570"/>
            <a:ext cx="3672000" cy="4463786"/>
            <a:chOff x="1263007" y="2078765"/>
            <a:chExt cx="3672000" cy="446378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E6801B1-3211-C6FE-1F06-59E41554422E}"/>
                </a:ext>
              </a:extLst>
            </p:cNvPr>
            <p:cNvGrpSpPr/>
            <p:nvPr/>
          </p:nvGrpSpPr>
          <p:grpSpPr>
            <a:xfrm>
              <a:off x="1263007" y="3610819"/>
              <a:ext cx="3672000" cy="1170940"/>
              <a:chOff x="6433861" y="2090603"/>
              <a:chExt cx="3672000" cy="117094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378764F-1761-2043-82F8-0291A22193C9}"/>
                  </a:ext>
                </a:extLst>
              </p:cNvPr>
              <p:cNvGrpSpPr/>
              <p:nvPr/>
            </p:nvGrpSpPr>
            <p:grpSpPr>
              <a:xfrm>
                <a:off x="6433861" y="2090603"/>
                <a:ext cx="3672000" cy="1170940"/>
                <a:chOff x="8506242" y="2995619"/>
                <a:chExt cx="2637589" cy="1026147"/>
              </a:xfrm>
            </p:grpSpPr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B069A0BD-678A-199F-D5C3-118148591A88}"/>
                    </a:ext>
                  </a:extLst>
                </p:cNvPr>
                <p:cNvSpPr/>
                <p:nvPr/>
              </p:nvSpPr>
              <p:spPr>
                <a:xfrm>
                  <a:off x="8506242" y="2995619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TextBox 29">
                  <a:extLst>
                    <a:ext uri="{FF2B5EF4-FFF2-40B4-BE49-F238E27FC236}">
                      <a16:creationId xmlns:a16="http://schemas.microsoft.com/office/drawing/2014/main" id="{D42302EF-CD2D-372C-FB63-B7AF0EA0D27F}"/>
                    </a:ext>
                  </a:extLst>
                </p:cNvPr>
                <p:cNvSpPr txBox="1"/>
                <p:nvPr/>
              </p:nvSpPr>
              <p:spPr>
                <a:xfrm>
                  <a:off x="9225670" y="3131695"/>
                  <a:ext cx="1798052" cy="890071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EURES </a:t>
                  </a:r>
                </a:p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Article 6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endParaRPr>
                </a:p>
              </p:txBody>
            </p:sp>
          </p:grpSp>
          <p:pic>
            <p:nvPicPr>
              <p:cNvPr id="23" name="Graphic 22" descr="Briefcase outline">
                <a:extLst>
                  <a:ext uri="{FF2B5EF4-FFF2-40B4-BE49-F238E27FC236}">
                    <a16:creationId xmlns:a16="http://schemas.microsoft.com/office/drawing/2014/main" id="{3A85803B-043C-1F3C-1830-A9052E996B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798853" y="2144443"/>
                <a:ext cx="938738" cy="92462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973B6AE-7B72-BF80-BDEA-636A786F8014}"/>
                </a:ext>
              </a:extLst>
            </p:cNvPr>
            <p:cNvGrpSpPr/>
            <p:nvPr/>
          </p:nvGrpSpPr>
          <p:grpSpPr>
            <a:xfrm>
              <a:off x="1263007" y="2078765"/>
              <a:ext cx="3672000" cy="1152000"/>
              <a:chOff x="6439705" y="3587098"/>
              <a:chExt cx="3672000" cy="1152000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C064B6D-2AE9-284B-BDAD-AC22F2597934}"/>
                  </a:ext>
                </a:extLst>
              </p:cNvPr>
              <p:cNvGrpSpPr/>
              <p:nvPr/>
            </p:nvGrpSpPr>
            <p:grpSpPr>
              <a:xfrm>
                <a:off x="6439705" y="3587098"/>
                <a:ext cx="3672000" cy="1152000"/>
                <a:chOff x="8694107" y="2986391"/>
                <a:chExt cx="2637589" cy="1009549"/>
              </a:xfrm>
            </p:grpSpPr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AEE809A2-4994-9951-832F-59088820AC76}"/>
                    </a:ext>
                  </a:extLst>
                </p:cNvPr>
                <p:cNvSpPr/>
                <p:nvPr/>
              </p:nvSpPr>
              <p:spPr>
                <a:xfrm>
                  <a:off x="8694107" y="2986391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TextBox 29">
                  <a:extLst>
                    <a:ext uri="{FF2B5EF4-FFF2-40B4-BE49-F238E27FC236}">
                      <a16:creationId xmlns:a16="http://schemas.microsoft.com/office/drawing/2014/main" id="{FBDCF6DE-0EC4-82A6-9783-186A994ED1BE}"/>
                    </a:ext>
                  </a:extLst>
                </p:cNvPr>
                <p:cNvSpPr txBox="1"/>
                <p:nvPr/>
              </p:nvSpPr>
              <p:spPr>
                <a:xfrm>
                  <a:off x="9342712" y="3076918"/>
                  <a:ext cx="1765838" cy="809155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Information and counselling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Article 5</a:t>
                  </a:r>
                </a:p>
              </p:txBody>
            </p:sp>
          </p:grpSp>
          <p:pic>
            <p:nvPicPr>
              <p:cNvPr id="27" name="Graphic 26" descr="Receiver outline">
                <a:extLst>
                  <a:ext uri="{FF2B5EF4-FFF2-40B4-BE49-F238E27FC236}">
                    <a16:creationId xmlns:a16="http://schemas.microsoft.com/office/drawing/2014/main" id="{2EBAC5F6-C9D5-EF76-B79E-FE53EC1305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24766" y="3753514"/>
                <a:ext cx="928227" cy="928227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5BF053D-06A9-C027-8A19-435024BC98A0}"/>
                </a:ext>
              </a:extLst>
            </p:cNvPr>
            <p:cNvGrpSpPr/>
            <p:nvPr/>
          </p:nvGrpSpPr>
          <p:grpSpPr>
            <a:xfrm>
              <a:off x="1348068" y="5065223"/>
              <a:ext cx="3557555" cy="1477328"/>
              <a:chOff x="1284621" y="3409161"/>
              <a:chExt cx="3557555" cy="147732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0784D3D-310F-7FE3-5E62-BD77E57C5C5D}"/>
                  </a:ext>
                </a:extLst>
              </p:cNvPr>
              <p:cNvGrpSpPr/>
              <p:nvPr/>
            </p:nvGrpSpPr>
            <p:grpSpPr>
              <a:xfrm>
                <a:off x="1284621" y="3409161"/>
                <a:ext cx="3557555" cy="1477328"/>
                <a:chOff x="8506242" y="2849038"/>
                <a:chExt cx="2637589" cy="1284258"/>
              </a:xfrm>
            </p:grpSpPr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CE34D737-6F35-D9C4-CC5C-24DD888490AA}"/>
                    </a:ext>
                  </a:extLst>
                </p:cNvPr>
                <p:cNvSpPr/>
                <p:nvPr/>
              </p:nvSpPr>
              <p:spPr>
                <a:xfrm>
                  <a:off x="8506242" y="2995619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1A0C5405-61AB-3F7E-3940-6C0BF0AB4BC1}"/>
                    </a:ext>
                  </a:extLst>
                </p:cNvPr>
                <p:cNvSpPr txBox="1"/>
                <p:nvPr/>
              </p:nvSpPr>
              <p:spPr>
                <a:xfrm>
                  <a:off x="9239572" y="2849038"/>
                  <a:ext cx="1798052" cy="128425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defRPr/>
                  </a:pPr>
                  <a:endParaRPr lang="en-US" sz="1600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endParaRPr>
                </a:p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Cooperation and mediation</a:t>
                  </a:r>
                </a:p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 Articles 7, 13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endParaRPr>
                </a:p>
              </p:txBody>
            </p:sp>
          </p:grpSp>
          <p:pic>
            <p:nvPicPr>
              <p:cNvPr id="31" name="Graphic 30" descr="Handshake outline">
                <a:extLst>
                  <a:ext uri="{FF2B5EF4-FFF2-40B4-BE49-F238E27FC236}">
                    <a16:creationId xmlns:a16="http://schemas.microsoft.com/office/drawing/2014/main" id="{39B26A44-AC93-D52E-671F-BF84547823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552687" y="3737438"/>
                <a:ext cx="820765" cy="820765"/>
              </a:xfrm>
              <a:prstGeom prst="rect">
                <a:avLst/>
              </a:prstGeom>
            </p:spPr>
          </p:pic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275FAD-DA10-DCFB-B13C-DA69CA6D6097}"/>
              </a:ext>
            </a:extLst>
          </p:cNvPr>
          <p:cNvGrpSpPr/>
          <p:nvPr/>
        </p:nvGrpSpPr>
        <p:grpSpPr>
          <a:xfrm>
            <a:off x="6188207" y="1750342"/>
            <a:ext cx="3672001" cy="4230780"/>
            <a:chOff x="6323296" y="2078765"/>
            <a:chExt cx="3672001" cy="423078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5C72C8B-7BA6-2CB1-D8D8-218A6A3C7F8A}"/>
                </a:ext>
              </a:extLst>
            </p:cNvPr>
            <p:cNvGrpSpPr/>
            <p:nvPr/>
          </p:nvGrpSpPr>
          <p:grpSpPr>
            <a:xfrm>
              <a:off x="6385374" y="2078765"/>
              <a:ext cx="3547845" cy="1364770"/>
              <a:chOff x="1263008" y="2091586"/>
              <a:chExt cx="3547845" cy="136477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DD899DE9-0102-EC93-6489-4C6AD29D40BF}"/>
                  </a:ext>
                </a:extLst>
              </p:cNvPr>
              <p:cNvGrpSpPr/>
              <p:nvPr/>
            </p:nvGrpSpPr>
            <p:grpSpPr>
              <a:xfrm>
                <a:off x="1263008" y="2091586"/>
                <a:ext cx="3547845" cy="1364770"/>
                <a:chOff x="7432309" y="3102406"/>
                <a:chExt cx="2637589" cy="1197030"/>
              </a:xfrm>
            </p:grpSpPr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8F6E46EA-D701-CB16-1EA7-6B832ED533B6}"/>
                    </a:ext>
                  </a:extLst>
                </p:cNvPr>
                <p:cNvSpPr/>
                <p:nvPr/>
              </p:nvSpPr>
              <p:spPr>
                <a:xfrm>
                  <a:off x="7432309" y="3102406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TextBox 29">
                  <a:extLst>
                    <a:ext uri="{FF2B5EF4-FFF2-40B4-BE49-F238E27FC236}">
                      <a16:creationId xmlns:a16="http://schemas.microsoft.com/office/drawing/2014/main" id="{3F02FA6F-FFF3-87A3-05F6-A32D12139E92}"/>
                    </a:ext>
                  </a:extLst>
                </p:cNvPr>
                <p:cNvSpPr txBox="1"/>
                <p:nvPr/>
              </p:nvSpPr>
              <p:spPr>
                <a:xfrm>
                  <a:off x="7893234" y="3165652"/>
                  <a:ext cx="2106826" cy="113378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EC Square Sans Pro" panose="020B0506040000020004" pitchFamily="34" charset="0"/>
                      <a:ea typeface="League Spartan" charset="0"/>
                      <a:cs typeface="Poppins SemiBold" pitchFamily="2" charset="77"/>
                    </a:rPr>
                    <a:t>Inspections and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EC Square Sans Pro" panose="020B0506040000020004" pitchFamily="34" charset="0"/>
                      <a:ea typeface="League Spartan" charset="0"/>
                      <a:cs typeface="Poppins SemiBold" pitchFamily="2" charset="77"/>
                    </a:rPr>
                    <a:t>data analysis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EC Square Sans Pro" panose="020B0506040000020004" pitchFamily="34" charset="0"/>
                      <a:ea typeface="League Spartan" charset="0"/>
                      <a:cs typeface="Poppins SemiBold" pitchFamily="2" charset="77"/>
                    </a:rPr>
                    <a:t>Articles 8, 9,10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EC Square Sans Pro" panose="020B0506040000020004" pitchFamily="34" charset="0"/>
                      <a:ea typeface="League Spartan" charset="0"/>
                      <a:cs typeface="Poppins SemiBold" pitchFamily="2" charset="77"/>
                    </a:rPr>
                    <a:t> </a:t>
                  </a:r>
                </a:p>
              </p:txBody>
            </p:sp>
          </p:grpSp>
          <p:pic>
            <p:nvPicPr>
              <p:cNvPr id="18" name="Graphic 17" descr="Gavel with solid fill">
                <a:extLst>
                  <a:ext uri="{FF2B5EF4-FFF2-40B4-BE49-F238E27FC236}">
                    <a16:creationId xmlns:a16="http://schemas.microsoft.com/office/drawing/2014/main" id="{C8B04905-9C9D-4DA8-76DF-D193CC4CED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469266" y="2209861"/>
                <a:ext cx="804464" cy="804464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D120B43-810E-5748-0E8C-D967ED2E0E92}"/>
                </a:ext>
              </a:extLst>
            </p:cNvPr>
            <p:cNvGrpSpPr/>
            <p:nvPr/>
          </p:nvGrpSpPr>
          <p:grpSpPr>
            <a:xfrm>
              <a:off x="6323296" y="3596534"/>
              <a:ext cx="3672000" cy="1151017"/>
              <a:chOff x="6465028" y="5007910"/>
              <a:chExt cx="3672000" cy="1220700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469E382-F0AB-7F18-BDE5-59DB2D21D232}"/>
                  </a:ext>
                </a:extLst>
              </p:cNvPr>
              <p:cNvGrpSpPr/>
              <p:nvPr/>
            </p:nvGrpSpPr>
            <p:grpSpPr>
              <a:xfrm>
                <a:off x="6465028" y="5007910"/>
                <a:ext cx="3672000" cy="1220700"/>
                <a:chOff x="8506242" y="2995619"/>
                <a:chExt cx="2637589" cy="1009549"/>
              </a:xfrm>
            </p:grpSpPr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B5F72581-F60E-2A4F-840F-66345EC93880}"/>
                    </a:ext>
                  </a:extLst>
                </p:cNvPr>
                <p:cNvSpPr/>
                <p:nvPr/>
              </p:nvSpPr>
              <p:spPr>
                <a:xfrm>
                  <a:off x="8506242" y="2995619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TextBox 29">
                  <a:extLst>
                    <a:ext uri="{FF2B5EF4-FFF2-40B4-BE49-F238E27FC236}">
                      <a16:creationId xmlns:a16="http://schemas.microsoft.com/office/drawing/2014/main" id="{7E0CFF58-BD31-B975-040B-C55057366DEE}"/>
                    </a:ext>
                  </a:extLst>
                </p:cNvPr>
                <p:cNvSpPr txBox="1"/>
                <p:nvPr/>
              </p:nvSpPr>
              <p:spPr>
                <a:xfrm>
                  <a:off x="9203283" y="3126569"/>
                  <a:ext cx="1798052" cy="566892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Governance</a:t>
                  </a:r>
                </a:p>
                <a:p>
                  <a:pPr algn="ctr">
                    <a:defRPr/>
                  </a:pPr>
                  <a:r>
                    <a:rPr lang="en-US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Article 16</a:t>
                  </a:r>
                </a:p>
              </p:txBody>
            </p:sp>
          </p:grpSp>
          <p:pic>
            <p:nvPicPr>
              <p:cNvPr id="35" name="Graphic 34" descr="Management outline">
                <a:extLst>
                  <a:ext uri="{FF2B5EF4-FFF2-40B4-BE49-F238E27FC236}">
                    <a16:creationId xmlns:a16="http://schemas.microsoft.com/office/drawing/2014/main" id="{AEE62550-B97A-905D-B008-B60C4EC5B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64339" y="5114383"/>
                <a:ext cx="1173252" cy="816863"/>
              </a:xfrm>
              <a:prstGeom prst="rect">
                <a:avLst/>
              </a:prstGeom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D3DCE43-04B2-37BF-9D60-E42512888127}"/>
                </a:ext>
              </a:extLst>
            </p:cNvPr>
            <p:cNvGrpSpPr/>
            <p:nvPr/>
          </p:nvGrpSpPr>
          <p:grpSpPr>
            <a:xfrm>
              <a:off x="6323297" y="5088845"/>
              <a:ext cx="3672000" cy="1220700"/>
              <a:chOff x="1263007" y="5007910"/>
              <a:chExt cx="3547845" cy="1220700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EB3EE321-011E-6885-1252-96426989C0FB}"/>
                  </a:ext>
                </a:extLst>
              </p:cNvPr>
              <p:cNvGrpSpPr/>
              <p:nvPr/>
            </p:nvGrpSpPr>
            <p:grpSpPr>
              <a:xfrm>
                <a:off x="1263007" y="5007910"/>
                <a:ext cx="3547845" cy="1220700"/>
                <a:chOff x="7432309" y="3102406"/>
                <a:chExt cx="2637589" cy="1009549"/>
              </a:xfrm>
            </p:grpSpPr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5212C025-E17E-D6A2-79AF-B729DDFAA2BE}"/>
                    </a:ext>
                  </a:extLst>
                </p:cNvPr>
                <p:cNvSpPr/>
                <p:nvPr/>
              </p:nvSpPr>
              <p:spPr>
                <a:xfrm>
                  <a:off x="7432309" y="3102406"/>
                  <a:ext cx="2637589" cy="1009549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" name="TextBox 29">
                  <a:extLst>
                    <a:ext uri="{FF2B5EF4-FFF2-40B4-BE49-F238E27FC236}">
                      <a16:creationId xmlns:a16="http://schemas.microsoft.com/office/drawing/2014/main" id="{DF2AB079-591C-B9C7-887E-6257BBAD9C3C}"/>
                    </a:ext>
                  </a:extLst>
                </p:cNvPr>
                <p:cNvSpPr txBox="1"/>
                <p:nvPr/>
              </p:nvSpPr>
              <p:spPr>
                <a:xfrm>
                  <a:off x="7893234" y="3352592"/>
                  <a:ext cx="2104296" cy="48362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Third Country Nationals</a:t>
                  </a:r>
                </a:p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rPr>
                    <a:t>(mainstreamed provisions)</a:t>
                  </a:r>
                </a:p>
              </p:txBody>
            </p:sp>
          </p:grpSp>
          <p:pic>
            <p:nvPicPr>
              <p:cNvPr id="8" name="Graphic 7" descr="Airplane outline">
                <a:extLst>
                  <a:ext uri="{FF2B5EF4-FFF2-40B4-BE49-F238E27FC236}">
                    <a16:creationId xmlns:a16="http://schemas.microsoft.com/office/drawing/2014/main" id="{3EF9CC96-9828-611A-45A2-A8580D8B34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285516" y="5207075"/>
                <a:ext cx="741659" cy="74165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25899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B136-5B06-C477-B6EC-4CD834DF6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C8CB2975-8C6F-F58B-3A1C-038BF8186FF6}"/>
              </a:ext>
            </a:extLst>
          </p:cNvPr>
          <p:cNvSpPr txBox="1"/>
          <p:nvPr/>
        </p:nvSpPr>
        <p:spPr>
          <a:xfrm>
            <a:off x="676078" y="261112"/>
            <a:ext cx="3233578" cy="733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EC Square Sans Pro Extra Black" panose="020B0506040000020004" pitchFamily="34" charset="0"/>
                <a:ea typeface="League Spartan" charset="0"/>
                <a:cs typeface="Poppins SemiBold" pitchFamily="2" charset="77"/>
              </a:rPr>
              <a:t>ELA revision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B450BCC-223B-1B6F-3898-61761D3D6296}"/>
              </a:ext>
            </a:extLst>
          </p:cNvPr>
          <p:cNvSpPr txBox="1"/>
          <p:nvPr/>
        </p:nvSpPr>
        <p:spPr>
          <a:xfrm>
            <a:off x="716718" y="848007"/>
            <a:ext cx="732604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Actions in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ELA action plan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and elements of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revision of the regulation</a:t>
            </a:r>
            <a:endParaRPr kumimoji="0" lang="en-US" sz="1800" b="0" i="0" u="none" strike="noStrike" kern="1200" cap="none" spc="50" normalizeH="0" baseline="0" noProof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A35D88C-9EAD-5E52-BD94-A41852184713}"/>
              </a:ext>
            </a:extLst>
          </p:cNvPr>
          <p:cNvGrpSpPr/>
          <p:nvPr/>
        </p:nvGrpSpPr>
        <p:grpSpPr>
          <a:xfrm>
            <a:off x="6763194" y="2750125"/>
            <a:ext cx="3690555" cy="3650374"/>
            <a:chOff x="1006902" y="2687062"/>
            <a:chExt cx="3690555" cy="365037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8B3738B-5DC6-063A-DA59-7E132503927E}"/>
                </a:ext>
              </a:extLst>
            </p:cNvPr>
            <p:cNvSpPr/>
            <p:nvPr/>
          </p:nvSpPr>
          <p:spPr>
            <a:xfrm>
              <a:off x="1006902" y="2690417"/>
              <a:ext cx="1800000" cy="154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Refocus activities on matching</a:t>
              </a:r>
              <a:endParaRPr kumimoji="0" lang="nb-NO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69A5427-C978-ACF6-8269-3ADD5E9D7A68}"/>
                </a:ext>
              </a:extLst>
            </p:cNvPr>
            <p:cNvSpPr/>
            <p:nvPr/>
          </p:nvSpPr>
          <p:spPr>
            <a:xfrm>
              <a:off x="2897457" y="2687062"/>
              <a:ext cx="1800000" cy="154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Reintroduce monitoring system</a:t>
              </a:r>
              <a:endParaRPr kumimoji="0" lang="nb-NO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BBF0D6C-88FC-76F1-8C92-83FC1DA45764}"/>
                </a:ext>
              </a:extLst>
            </p:cNvPr>
            <p:cNvSpPr/>
            <p:nvPr/>
          </p:nvSpPr>
          <p:spPr>
            <a:xfrm>
              <a:off x="1006902" y="4330150"/>
              <a:ext cx="3682433" cy="2007286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r>
                <a:rPr kumimoji="0" lang="en-IE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COM </a:t>
              </a:r>
              <a:r>
                <a:rPr lang="en-IE" sz="1600" dirty="0">
                  <a:solidFill>
                    <a:prstClr val="white"/>
                  </a:solidFill>
                  <a:latin typeface="Arial"/>
                </a:rPr>
                <a:t>will be </a:t>
              </a:r>
              <a:r>
                <a:rPr kumimoji="0" lang="en-IE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chairing</a:t>
              </a:r>
              <a:r>
                <a:rPr lang="en-IE" sz="1600" dirty="0">
                  <a:solidFill>
                    <a:prstClr val="white"/>
                  </a:solidFill>
                  <a:latin typeface="Arial"/>
                </a:rPr>
                <a:t> </a:t>
              </a:r>
              <a:r>
                <a:rPr kumimoji="0" lang="en-IE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the ECG and </a:t>
              </a:r>
              <a:r>
                <a:rPr lang="en-IE" sz="1600" dirty="0">
                  <a:solidFill>
                    <a:prstClr val="white"/>
                  </a:solidFill>
                  <a:latin typeface="Arial"/>
                </a:rPr>
                <a:t>(re)takes the system ownership</a:t>
              </a:r>
              <a:r>
                <a:rPr kumimoji="0" lang="en-IE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of </a:t>
              </a:r>
              <a:r>
                <a:rPr lang="en-IE" sz="1600" dirty="0">
                  <a:solidFill>
                    <a:prstClr val="white"/>
                  </a:solidFill>
                  <a:latin typeface="Arial"/>
                </a:rPr>
                <a:t>the </a:t>
              </a:r>
              <a:r>
                <a:rPr kumimoji="0" lang="en-IE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EURES portal</a:t>
              </a:r>
              <a:r>
                <a:rPr lang="en-IE" sz="1600" dirty="0">
                  <a:solidFill>
                    <a:prstClr val="white"/>
                  </a:solidFill>
                  <a:latin typeface="Arial"/>
                </a:rPr>
                <a:t>.</a:t>
              </a:r>
            </a:p>
            <a:p>
              <a:pPr algn="ctr">
                <a:defRPr/>
              </a:pPr>
              <a:endParaRPr lang="en-IE" sz="1600" dirty="0">
                <a:solidFill>
                  <a:prstClr val="white"/>
                </a:solidFill>
                <a:latin typeface="Arial"/>
              </a:endParaRPr>
            </a:p>
            <a:p>
              <a:pPr algn="ctr">
                <a:defRPr/>
              </a:pPr>
              <a:r>
                <a:rPr lang="en-IE" sz="1600" dirty="0">
                  <a:solidFill>
                    <a:prstClr val="white"/>
                  </a:solidFill>
                  <a:latin typeface="Arial"/>
                  <a:cs typeface="Arial"/>
                </a:rPr>
                <a:t>Simplification ensured by repealing a number of IA.</a:t>
              </a:r>
            </a:p>
          </p:txBody>
        </p: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9CDA4C5-D239-8393-0C8D-BA8CAAE874EF}"/>
              </a:ext>
            </a:extLst>
          </p:cNvPr>
          <p:cNvCxnSpPr>
            <a:cxnSpLocks/>
          </p:cNvCxnSpPr>
          <p:nvPr/>
        </p:nvCxnSpPr>
        <p:spPr>
          <a:xfrm>
            <a:off x="5712402" y="1217339"/>
            <a:ext cx="0" cy="5521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Left Bracket 112">
            <a:extLst>
              <a:ext uri="{FF2B5EF4-FFF2-40B4-BE49-F238E27FC236}">
                <a16:creationId xmlns:a16="http://schemas.microsoft.com/office/drawing/2014/main" id="{1D590F8E-2258-D7B5-CF46-9D80DD0521F5}"/>
              </a:ext>
            </a:extLst>
          </p:cNvPr>
          <p:cNvSpPr/>
          <p:nvPr/>
        </p:nvSpPr>
        <p:spPr>
          <a:xfrm rot="10800000" flipH="1">
            <a:off x="721428" y="2947346"/>
            <a:ext cx="180000" cy="1236296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5" name="Left Bracket 114">
            <a:extLst>
              <a:ext uri="{FF2B5EF4-FFF2-40B4-BE49-F238E27FC236}">
                <a16:creationId xmlns:a16="http://schemas.microsoft.com/office/drawing/2014/main" id="{639D8AEE-7461-2343-8E3C-D02AB1776E44}"/>
              </a:ext>
            </a:extLst>
          </p:cNvPr>
          <p:cNvSpPr/>
          <p:nvPr/>
        </p:nvSpPr>
        <p:spPr>
          <a:xfrm rot="10800000" flipH="1">
            <a:off x="676078" y="4686952"/>
            <a:ext cx="219120" cy="1614812"/>
          </a:xfrm>
          <a:prstGeom prst="leftBracket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760CB3F-A729-112B-089C-C68E677C4F08}"/>
              </a:ext>
            </a:extLst>
          </p:cNvPr>
          <p:cNvSpPr txBox="1"/>
          <p:nvPr/>
        </p:nvSpPr>
        <p:spPr>
          <a:xfrm>
            <a:off x="24883" y="333945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ELA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srgbClr val="44BA7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7C2579E-1C94-46DF-D3B6-935DB6209D5C}"/>
              </a:ext>
            </a:extLst>
          </p:cNvPr>
          <p:cNvSpPr txBox="1"/>
          <p:nvPr/>
        </p:nvSpPr>
        <p:spPr>
          <a:xfrm>
            <a:off x="-67352" y="530969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998FEB7-1C30-DCC7-42EB-7A0F7F1E7CB4}"/>
              </a:ext>
            </a:extLst>
          </p:cNvPr>
          <p:cNvSpPr/>
          <p:nvPr/>
        </p:nvSpPr>
        <p:spPr>
          <a:xfrm>
            <a:off x="1151763" y="2791494"/>
            <a:ext cx="1800000" cy="1548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Outcome-oriented indicators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BA2B027-226E-8A2C-F53C-DD3C72D6F311}"/>
              </a:ext>
            </a:extLst>
          </p:cNvPr>
          <p:cNvSpPr/>
          <p:nvPr/>
        </p:nvSpPr>
        <p:spPr>
          <a:xfrm>
            <a:off x="3168976" y="2791494"/>
            <a:ext cx="1800000" cy="1548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Wage calculator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47AD144-EF10-9985-EF21-8818570D8AD1}"/>
              </a:ext>
            </a:extLst>
          </p:cNvPr>
          <p:cNvSpPr/>
          <p:nvPr/>
        </p:nvSpPr>
        <p:spPr>
          <a:xfrm>
            <a:off x="1151762" y="4501153"/>
            <a:ext cx="3817211" cy="198641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kumimoji="0" lang="en-I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algn="ctr">
              <a:defRPr/>
            </a:pP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ELA </a:t>
            </a:r>
            <a:r>
              <a:rPr lang="en-IE" sz="1600" dirty="0">
                <a:solidFill>
                  <a:prstClr val="white"/>
                </a:solidFill>
                <a:latin typeface="Arial"/>
              </a:rPr>
              <a:t>having the possibility to offer/manage mobility grants.</a:t>
            </a:r>
          </a:p>
          <a:p>
            <a:pPr algn="ctr">
              <a:defRPr/>
            </a:pPr>
            <a:endParaRPr lang="en-IE" sz="1600" dirty="0">
              <a:solidFill>
                <a:prstClr val="white"/>
              </a:solidFill>
              <a:latin typeface="Arial"/>
            </a:endParaRPr>
          </a:p>
          <a:p>
            <a:pPr algn="ctr">
              <a:defRPr/>
            </a:pPr>
            <a:r>
              <a:rPr lang="en-IE" sz="1600" dirty="0">
                <a:solidFill>
                  <a:prstClr val="white"/>
                </a:solidFill>
                <a:latin typeface="Arial"/>
              </a:rPr>
              <a:t>Facilitate the coordination/financing of a </a:t>
            </a: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network </a:t>
            </a:r>
            <a:r>
              <a:rPr lang="en-IE" sz="1600" dirty="0">
                <a:solidFill>
                  <a:prstClr val="white"/>
                </a:solidFill>
                <a:latin typeface="Arial"/>
              </a:rPr>
              <a:t>to inform/ counsel mobile and posted workers (incl. TCN). </a:t>
            </a:r>
            <a:br>
              <a:rPr lang="en-IE" sz="1600" dirty="0">
                <a:latin typeface="Arial"/>
              </a:rPr>
            </a:br>
            <a:endParaRPr lang="en-I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2FD7145-DD1E-825F-9E5E-7EFB2142E767}"/>
              </a:ext>
            </a:extLst>
          </p:cNvPr>
          <p:cNvGrpSpPr/>
          <p:nvPr/>
        </p:nvGrpSpPr>
        <p:grpSpPr>
          <a:xfrm>
            <a:off x="6756103" y="1396197"/>
            <a:ext cx="3672000" cy="1170940"/>
            <a:chOff x="6433861" y="2090603"/>
            <a:chExt cx="3672000" cy="117094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9C0B1B7-E2A8-3814-D2F9-525E8850D955}"/>
                </a:ext>
              </a:extLst>
            </p:cNvPr>
            <p:cNvGrpSpPr/>
            <p:nvPr/>
          </p:nvGrpSpPr>
          <p:grpSpPr>
            <a:xfrm>
              <a:off x="6433861" y="2090603"/>
              <a:ext cx="3672000" cy="1170940"/>
              <a:chOff x="8506242" y="2995619"/>
              <a:chExt cx="2637589" cy="1026147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0AEA691-B7AC-50D8-76FF-E868C66CC90C}"/>
                  </a:ext>
                </a:extLst>
              </p:cNvPr>
              <p:cNvSpPr/>
              <p:nvPr/>
            </p:nvSpPr>
            <p:spPr>
              <a:xfrm>
                <a:off x="8506242" y="2995619"/>
                <a:ext cx="2637589" cy="1009549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TextBox 29">
                <a:extLst>
                  <a:ext uri="{FF2B5EF4-FFF2-40B4-BE49-F238E27FC236}">
                    <a16:creationId xmlns:a16="http://schemas.microsoft.com/office/drawing/2014/main" id="{37963172-9670-4FAE-5A55-EDB188D42729}"/>
                  </a:ext>
                </a:extLst>
              </p:cNvPr>
              <p:cNvSpPr txBox="1"/>
              <p:nvPr/>
            </p:nvSpPr>
            <p:spPr>
              <a:xfrm>
                <a:off x="9225670" y="3131695"/>
                <a:ext cx="1798052" cy="89007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EURES </a:t>
                </a:r>
              </a:p>
              <a:p>
                <a:pPr algn="ctr"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Article 6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EC Square Sans Pro" panose="020B0506040000020004" pitchFamily="34" charset="0"/>
                  <a:ea typeface="League Spartan" charset="0"/>
                  <a:cs typeface="Poppins SemiBold" pitchFamily="2" charset="77"/>
                </a:endParaRPr>
              </a:p>
            </p:txBody>
          </p:sp>
        </p:grpSp>
        <p:pic>
          <p:nvPicPr>
            <p:cNvPr id="16" name="Graphic 15" descr="Briefcase outline">
              <a:extLst>
                <a:ext uri="{FF2B5EF4-FFF2-40B4-BE49-F238E27FC236}">
                  <a16:creationId xmlns:a16="http://schemas.microsoft.com/office/drawing/2014/main" id="{F8BC2034-0D33-914C-9695-D6C0A4B5E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798853" y="2144443"/>
              <a:ext cx="938738" cy="924626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3AB0318-4CA0-B7CC-3519-2670F0A75B91}"/>
              </a:ext>
            </a:extLst>
          </p:cNvPr>
          <p:cNvGrpSpPr/>
          <p:nvPr/>
        </p:nvGrpSpPr>
        <p:grpSpPr>
          <a:xfrm>
            <a:off x="1222198" y="1415137"/>
            <a:ext cx="3672000" cy="1152000"/>
            <a:chOff x="6439705" y="3587098"/>
            <a:chExt cx="3672000" cy="11520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F0414E1-1F04-5638-ED9C-FC1974C302AC}"/>
                </a:ext>
              </a:extLst>
            </p:cNvPr>
            <p:cNvGrpSpPr/>
            <p:nvPr/>
          </p:nvGrpSpPr>
          <p:grpSpPr>
            <a:xfrm>
              <a:off x="6439705" y="3587098"/>
              <a:ext cx="3672000" cy="1152000"/>
              <a:chOff x="8694107" y="2986391"/>
              <a:chExt cx="2637589" cy="1009549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0EB7EAE4-2432-1C36-7957-DC86BB262F4E}"/>
                  </a:ext>
                </a:extLst>
              </p:cNvPr>
              <p:cNvSpPr/>
              <p:nvPr/>
            </p:nvSpPr>
            <p:spPr>
              <a:xfrm>
                <a:off x="8694107" y="2986391"/>
                <a:ext cx="2637589" cy="1009549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6" name="TextBox 29">
                <a:extLst>
                  <a:ext uri="{FF2B5EF4-FFF2-40B4-BE49-F238E27FC236}">
                    <a16:creationId xmlns:a16="http://schemas.microsoft.com/office/drawing/2014/main" id="{B150A564-7327-26A3-F531-48D237EFA060}"/>
                  </a:ext>
                </a:extLst>
              </p:cNvPr>
              <p:cNvSpPr txBox="1"/>
              <p:nvPr/>
            </p:nvSpPr>
            <p:spPr>
              <a:xfrm>
                <a:off x="9342712" y="3076918"/>
                <a:ext cx="1765838" cy="80915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Information and counselling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Article 5</a:t>
                </a:r>
              </a:p>
            </p:txBody>
          </p:sp>
        </p:grpSp>
        <p:pic>
          <p:nvPicPr>
            <p:cNvPr id="24" name="Graphic 23" descr="Receiver outline">
              <a:extLst>
                <a:ext uri="{FF2B5EF4-FFF2-40B4-BE49-F238E27FC236}">
                  <a16:creationId xmlns:a16="http://schemas.microsoft.com/office/drawing/2014/main" id="{A56DCBAE-111A-1959-86E8-AD883419A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24766" y="3753514"/>
              <a:ext cx="928227" cy="9282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449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0D2F8-F5B3-6E61-493B-886EA84B8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D7844BB-9A7A-C152-D63C-487D575EF437}"/>
              </a:ext>
            </a:extLst>
          </p:cNvPr>
          <p:cNvSpPr txBox="1"/>
          <p:nvPr/>
        </p:nvSpPr>
        <p:spPr>
          <a:xfrm>
            <a:off x="676078" y="261112"/>
            <a:ext cx="3233578" cy="733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EC Square Sans Pro Extra Black" panose="020B0506040000020004" pitchFamily="34" charset="0"/>
                <a:ea typeface="League Spartan" charset="0"/>
                <a:cs typeface="Poppins SemiBold" pitchFamily="2" charset="77"/>
              </a:rPr>
              <a:t>ELA revision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7684538E-842B-E16F-D02A-FFA4FB1671D4}"/>
              </a:ext>
            </a:extLst>
          </p:cNvPr>
          <p:cNvSpPr txBox="1"/>
          <p:nvPr/>
        </p:nvSpPr>
        <p:spPr>
          <a:xfrm>
            <a:off x="716718" y="848007"/>
            <a:ext cx="732604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Actions in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ELA action plan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and elements of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revision of the regulation</a:t>
            </a:r>
            <a:endParaRPr kumimoji="0" lang="en-US" sz="1800" b="0" i="0" u="none" strike="noStrike" kern="1200" cap="none" spc="50" normalizeH="0" baseline="0" noProof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FC26172-697A-00F1-DEBA-C747669D15B7}"/>
              </a:ext>
            </a:extLst>
          </p:cNvPr>
          <p:cNvSpPr/>
          <p:nvPr/>
        </p:nvSpPr>
        <p:spPr>
          <a:xfrm>
            <a:off x="3656584" y="2506699"/>
            <a:ext cx="2376000" cy="1224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 work to strengthen effectiveness and efficiency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3C30EB2-3ADD-B3B4-A1E9-25D4D6C4BF00}"/>
              </a:ext>
            </a:extLst>
          </p:cNvPr>
          <p:cNvSpPr/>
          <p:nvPr/>
        </p:nvSpPr>
        <p:spPr>
          <a:xfrm>
            <a:off x="6124590" y="2506699"/>
            <a:ext cx="2376000" cy="1224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Better internal cooperation between inspections, analysis and enforcement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3F35DED-9F0A-3585-295B-A39E1FC11953}"/>
              </a:ext>
            </a:extLst>
          </p:cNvPr>
          <p:cNvSpPr/>
          <p:nvPr/>
        </p:nvSpPr>
        <p:spPr>
          <a:xfrm>
            <a:off x="3571057" y="4055538"/>
            <a:ext cx="2376000" cy="1224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ELA to access and process personal data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3" name="Left Bracket 112">
            <a:extLst>
              <a:ext uri="{FF2B5EF4-FFF2-40B4-BE49-F238E27FC236}">
                <a16:creationId xmlns:a16="http://schemas.microsoft.com/office/drawing/2014/main" id="{49D74FC9-D565-FB1E-4E39-23F6E3E5281E}"/>
              </a:ext>
            </a:extLst>
          </p:cNvPr>
          <p:cNvSpPr/>
          <p:nvPr/>
        </p:nvSpPr>
        <p:spPr>
          <a:xfrm rot="10800000" flipH="1">
            <a:off x="3331995" y="2561562"/>
            <a:ext cx="180000" cy="1236296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5" name="Left Bracket 114">
            <a:extLst>
              <a:ext uri="{FF2B5EF4-FFF2-40B4-BE49-F238E27FC236}">
                <a16:creationId xmlns:a16="http://schemas.microsoft.com/office/drawing/2014/main" id="{2CA81EBF-28C9-D065-A848-DA79D99737D9}"/>
              </a:ext>
            </a:extLst>
          </p:cNvPr>
          <p:cNvSpPr/>
          <p:nvPr/>
        </p:nvSpPr>
        <p:spPr>
          <a:xfrm rot="10800000" flipH="1">
            <a:off x="3319921" y="3856986"/>
            <a:ext cx="251136" cy="2840861"/>
          </a:xfrm>
          <a:prstGeom prst="leftBracket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021329F-688C-0173-EED3-58BCE3763F74}"/>
              </a:ext>
            </a:extLst>
          </p:cNvPr>
          <p:cNvSpPr txBox="1"/>
          <p:nvPr/>
        </p:nvSpPr>
        <p:spPr>
          <a:xfrm>
            <a:off x="2619305" y="2995044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ELA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srgbClr val="44BA7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F9F75BF-56D6-CEA1-51BC-78E5689E2961}"/>
              </a:ext>
            </a:extLst>
          </p:cNvPr>
          <p:cNvSpPr txBox="1"/>
          <p:nvPr/>
        </p:nvSpPr>
        <p:spPr>
          <a:xfrm>
            <a:off x="2516713" y="4908084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C03A512-0D4A-7650-B50D-B86EF47EBCCB}"/>
              </a:ext>
            </a:extLst>
          </p:cNvPr>
          <p:cNvSpPr/>
          <p:nvPr/>
        </p:nvSpPr>
        <p:spPr>
          <a:xfrm>
            <a:off x="4936590" y="5473848"/>
            <a:ext cx="2376000" cy="1224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Clarification of role vis-à-vis third country nationals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9E36A34-CB22-3ED5-7CE8-8D6E5521A6CD}"/>
              </a:ext>
            </a:extLst>
          </p:cNvPr>
          <p:cNvSpPr/>
          <p:nvPr/>
        </p:nvSpPr>
        <p:spPr>
          <a:xfrm>
            <a:off x="6124590" y="4055538"/>
            <a:ext cx="2487789" cy="1224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Strengthen ELA’s capacity related to CJIs</a:t>
            </a:r>
            <a:endParaRPr lang="nb-NO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D9692C-8BA0-E4D1-4134-05AC075B0AB7}"/>
              </a:ext>
            </a:extLst>
          </p:cNvPr>
          <p:cNvGrpSpPr/>
          <p:nvPr/>
        </p:nvGrpSpPr>
        <p:grpSpPr>
          <a:xfrm>
            <a:off x="4403249" y="1260505"/>
            <a:ext cx="3547845" cy="1364770"/>
            <a:chOff x="1263008" y="2091586"/>
            <a:chExt cx="3547845" cy="13647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09F0A5E-8FEE-41B0-6BE5-73C5082AB486}"/>
                </a:ext>
              </a:extLst>
            </p:cNvPr>
            <p:cNvGrpSpPr/>
            <p:nvPr/>
          </p:nvGrpSpPr>
          <p:grpSpPr>
            <a:xfrm>
              <a:off x="1263008" y="2091586"/>
              <a:ext cx="3547845" cy="1364770"/>
              <a:chOff x="7432309" y="3102406"/>
              <a:chExt cx="2637589" cy="1197030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2C375397-A346-AA5B-72FA-4D12B1E28A4E}"/>
                  </a:ext>
                </a:extLst>
              </p:cNvPr>
              <p:cNvSpPr/>
              <p:nvPr/>
            </p:nvSpPr>
            <p:spPr>
              <a:xfrm>
                <a:off x="7432309" y="3102406"/>
                <a:ext cx="2637589" cy="1009549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" name="TextBox 29">
                <a:extLst>
                  <a:ext uri="{FF2B5EF4-FFF2-40B4-BE49-F238E27FC236}">
                    <a16:creationId xmlns:a16="http://schemas.microsoft.com/office/drawing/2014/main" id="{7F0D8611-2520-B591-0743-D386725FB955}"/>
                  </a:ext>
                </a:extLst>
              </p:cNvPr>
              <p:cNvSpPr txBox="1"/>
              <p:nvPr/>
            </p:nvSpPr>
            <p:spPr>
              <a:xfrm>
                <a:off x="7893234" y="3165652"/>
                <a:ext cx="2106826" cy="113378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rPr>
                  <a:t>Inspections and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rPr>
                  <a:t>data analysis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rPr>
                  <a:t>Articles 8, 9,10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EC Square Sans Pro" panose="020B0506040000020004" pitchFamily="34" charset="0"/>
                    <a:ea typeface="League Spartan" charset="0"/>
                    <a:cs typeface="Poppins SemiBold" pitchFamily="2" charset="77"/>
                  </a:rPr>
                  <a:t> </a:t>
                </a:r>
              </a:p>
            </p:txBody>
          </p:sp>
        </p:grpSp>
        <p:pic>
          <p:nvPicPr>
            <p:cNvPr id="7" name="Graphic 6" descr="Gavel with solid fill">
              <a:extLst>
                <a:ext uri="{FF2B5EF4-FFF2-40B4-BE49-F238E27FC236}">
                  <a16:creationId xmlns:a16="http://schemas.microsoft.com/office/drawing/2014/main" id="{5ED07D36-65FB-C824-B6E9-B90A900C1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9266" y="2209861"/>
              <a:ext cx="804464" cy="8044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3289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4DF7C-F440-AF72-10BE-D9CBB60B3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73F7DC5-32AD-C5A5-F395-F08A5AF33655}"/>
              </a:ext>
            </a:extLst>
          </p:cNvPr>
          <p:cNvSpPr txBox="1"/>
          <p:nvPr/>
        </p:nvSpPr>
        <p:spPr>
          <a:xfrm>
            <a:off x="676078" y="261112"/>
            <a:ext cx="3233578" cy="733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EC Square Sans Pro Extra Black" panose="020B0506040000020004" pitchFamily="34" charset="0"/>
                <a:ea typeface="League Spartan" charset="0"/>
                <a:cs typeface="Poppins SemiBold" pitchFamily="2" charset="77"/>
              </a:rPr>
              <a:t>ELA revision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E3209A1-474B-AFB0-9939-E8ECBEBD541A}"/>
              </a:ext>
            </a:extLst>
          </p:cNvPr>
          <p:cNvSpPr txBox="1"/>
          <p:nvPr/>
        </p:nvSpPr>
        <p:spPr>
          <a:xfrm>
            <a:off x="716718" y="848007"/>
            <a:ext cx="732604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Actions in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ELA action plan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and elements of the </a:t>
            </a:r>
            <a:r>
              <a:rPr kumimoji="0" lang="en-US" sz="1800" b="0" i="0" u="none" strike="noStrike" kern="1200" cap="none" spc="50" normalizeH="0" baseline="0" noProof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EC Square Sans Cond Pro Medium" panose="020B06060000000200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revision of the regulation</a:t>
            </a:r>
            <a:endParaRPr kumimoji="0" lang="en-US" sz="1800" b="0" i="0" u="none" strike="noStrike" kern="1200" cap="none" spc="50" normalizeH="0" baseline="0" noProof="0">
              <a:ln>
                <a:noFill/>
              </a:ln>
              <a:solidFill>
                <a:srgbClr val="FF712C"/>
              </a:solidFill>
              <a:effectLst/>
              <a:uLnTx/>
              <a:uFillTx/>
              <a:latin typeface="Arial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3B7D65E-3044-C965-C21D-AE63B1E7799E}"/>
              </a:ext>
            </a:extLst>
          </p:cNvPr>
          <p:cNvCxnSpPr>
            <a:cxnSpLocks/>
          </p:cNvCxnSpPr>
          <p:nvPr/>
        </p:nvCxnSpPr>
        <p:spPr>
          <a:xfrm>
            <a:off x="6387860" y="1256343"/>
            <a:ext cx="0" cy="5521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ECCBF6D6-BE1B-C9E1-12A9-8B008E789B61}"/>
              </a:ext>
            </a:extLst>
          </p:cNvPr>
          <p:cNvSpPr txBox="1"/>
          <p:nvPr/>
        </p:nvSpPr>
        <p:spPr>
          <a:xfrm>
            <a:off x="413431" y="352598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44BA7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ELA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srgbClr val="44BA7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ABA3DEE-F0D7-1188-A350-0FCA4F965BCF}"/>
              </a:ext>
            </a:extLst>
          </p:cNvPr>
          <p:cNvGrpSpPr/>
          <p:nvPr/>
        </p:nvGrpSpPr>
        <p:grpSpPr>
          <a:xfrm>
            <a:off x="436956" y="1586058"/>
            <a:ext cx="5367185" cy="4381482"/>
            <a:chOff x="-45177" y="1098338"/>
            <a:chExt cx="5367185" cy="4381482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80E59785-5E68-025A-894D-9042A0DA3C01}"/>
                </a:ext>
              </a:extLst>
            </p:cNvPr>
            <p:cNvSpPr txBox="1"/>
            <p:nvPr/>
          </p:nvSpPr>
          <p:spPr>
            <a:xfrm>
              <a:off x="-45177" y="4481294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1800" b="0" i="0" u="none" strike="noStrike" kern="1200" cap="none" spc="0" normalizeH="0" baseline="0" noProof="0">
                  <a:ln>
                    <a:noFill/>
                  </a:ln>
                  <a:solidFill>
                    <a:srgbClr val="FF712C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COM</a:t>
              </a:r>
              <a:endParaRPr kumimoji="0" lang="nb-NO" sz="1800" b="0" i="0" u="none" strike="noStrike" kern="1200" cap="none" spc="0" normalizeH="0" baseline="0" noProof="0">
                <a:ln>
                  <a:noFill/>
                </a:ln>
                <a:solidFill>
                  <a:srgbClr val="FF712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EF2A1C0-0B32-AFB9-B193-F587B66A8797}"/>
                </a:ext>
              </a:extLst>
            </p:cNvPr>
            <p:cNvGrpSpPr/>
            <p:nvPr/>
          </p:nvGrpSpPr>
          <p:grpSpPr>
            <a:xfrm>
              <a:off x="609841" y="1098338"/>
              <a:ext cx="4712167" cy="4381482"/>
              <a:chOff x="609841" y="1098338"/>
              <a:chExt cx="4712167" cy="4381482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05C920D0-A696-3652-D6EC-63DBD0B2B8A8}"/>
                  </a:ext>
                </a:extLst>
              </p:cNvPr>
              <p:cNvSpPr/>
              <p:nvPr/>
            </p:nvSpPr>
            <p:spPr>
              <a:xfrm>
                <a:off x="751123" y="2611733"/>
                <a:ext cx="1728000" cy="12960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Assessment of the potential demand</a:t>
                </a:r>
                <a:endParaRPr kumimoji="0" lang="nb-NO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9CF33E02-9715-ED0F-C920-81B8A1BBB114}"/>
                  </a:ext>
                </a:extLst>
              </p:cNvPr>
              <p:cNvSpPr/>
              <p:nvPr/>
            </p:nvSpPr>
            <p:spPr>
              <a:xfrm>
                <a:off x="2607839" y="2616535"/>
                <a:ext cx="1727999" cy="12960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De-prioritisation/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Simplification/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E" sz="1600">
                    <a:solidFill>
                      <a:prstClr val="white"/>
                    </a:solidFill>
                    <a:latin typeface="Arial"/>
                  </a:rPr>
                  <a:t>I</a:t>
                </a:r>
                <a:r>
                  <a:rPr kumimoji="0" lang="en-IE" sz="1600" b="0" i="0" u="none" strike="noStrike" kern="1200" cap="none" spc="0" normalizeH="0" baseline="0" noProof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mprovement</a:t>
                </a:r>
                <a:endParaRPr kumimoji="0" lang="nb-NO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372DBA80-F2FF-28B7-A04F-F17E0D476041}"/>
                  </a:ext>
                </a:extLst>
              </p:cNvPr>
              <p:cNvSpPr/>
              <p:nvPr/>
            </p:nvSpPr>
            <p:spPr>
              <a:xfrm>
                <a:off x="763737" y="4138086"/>
                <a:ext cx="1728000" cy="1296000"/>
              </a:xfrm>
              <a:prstGeom prst="roundRect">
                <a:avLst/>
              </a:pr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Access to IMI</a:t>
                </a:r>
                <a:endParaRPr kumimoji="0" lang="nb-NO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3" name="Left Bracket 112">
                <a:extLst>
                  <a:ext uri="{FF2B5EF4-FFF2-40B4-BE49-F238E27FC236}">
                    <a16:creationId xmlns:a16="http://schemas.microsoft.com/office/drawing/2014/main" id="{13652EF8-8AF9-DD7B-588C-E8DE60AF7028}"/>
                  </a:ext>
                </a:extLst>
              </p:cNvPr>
              <p:cNvSpPr/>
              <p:nvPr/>
            </p:nvSpPr>
            <p:spPr>
              <a:xfrm rot="10800000" flipH="1">
                <a:off x="618362" y="2471243"/>
                <a:ext cx="187151" cy="1368846"/>
              </a:xfrm>
              <a:prstGeom prst="leftBracket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5" name="Left Bracket 114">
                <a:extLst>
                  <a:ext uri="{FF2B5EF4-FFF2-40B4-BE49-F238E27FC236}">
                    <a16:creationId xmlns:a16="http://schemas.microsoft.com/office/drawing/2014/main" id="{42D03F9F-B6D1-19C6-FF76-D5B59796A733}"/>
                  </a:ext>
                </a:extLst>
              </p:cNvPr>
              <p:cNvSpPr/>
              <p:nvPr/>
            </p:nvSpPr>
            <p:spPr>
              <a:xfrm rot="10800000" flipH="1">
                <a:off x="609841" y="3865008"/>
                <a:ext cx="212087" cy="1614812"/>
              </a:xfrm>
              <a:prstGeom prst="leftBracket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b-NO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239B7A78-E82F-E3CF-0DF9-27C9A1923CAD}"/>
                  </a:ext>
                </a:extLst>
              </p:cNvPr>
              <p:cNvSpPr/>
              <p:nvPr/>
            </p:nvSpPr>
            <p:spPr>
              <a:xfrm>
                <a:off x="2608649" y="4135584"/>
                <a:ext cx="2713359" cy="1296000"/>
              </a:xfrm>
              <a:prstGeom prst="roundRect">
                <a:avLst/>
              </a:pr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defRPr/>
                </a:pP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Simplified </a:t>
                </a:r>
                <a:r>
                  <a:rPr lang="en-IE" sz="1600">
                    <a:solidFill>
                      <a:prstClr val="white"/>
                    </a:solidFill>
                    <a:latin typeface="Arial"/>
                  </a:rPr>
                  <a:t>mediation procedure</a:t>
                </a: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and </a:t>
                </a:r>
                <a:r>
                  <a:rPr lang="en-IE" sz="1600">
                    <a:solidFill>
                      <a:prstClr val="white"/>
                    </a:solidFill>
                    <a:latin typeface="Arial"/>
                  </a:rPr>
                  <a:t>stronger role for ELA</a:t>
                </a: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</a:t>
                </a:r>
                <a:r>
                  <a:rPr lang="en-IE" sz="1600">
                    <a:solidFill>
                      <a:prstClr val="white"/>
                    </a:solidFill>
                    <a:latin typeface="Arial"/>
                  </a:rPr>
                  <a:t>to</a:t>
                </a:r>
                <a:r>
                  <a:rPr kumimoji="0" lang="en-IE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suggest mediation </a:t>
                </a:r>
                <a:endParaRPr lang="en-IE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5A8688B1-64FF-73EE-CC40-57199374852F}"/>
                  </a:ext>
                </a:extLst>
              </p:cNvPr>
              <p:cNvGrpSpPr/>
              <p:nvPr/>
            </p:nvGrpSpPr>
            <p:grpSpPr>
              <a:xfrm>
                <a:off x="872290" y="1098338"/>
                <a:ext cx="3557555" cy="1477328"/>
                <a:chOff x="1284621" y="3409160"/>
                <a:chExt cx="3557555" cy="1477328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65015334-309B-F9DE-D792-67F2A9B6EEE3}"/>
                    </a:ext>
                  </a:extLst>
                </p:cNvPr>
                <p:cNvGrpSpPr/>
                <p:nvPr/>
              </p:nvGrpSpPr>
              <p:grpSpPr>
                <a:xfrm>
                  <a:off x="1284621" y="3409160"/>
                  <a:ext cx="3557555" cy="1477328"/>
                  <a:chOff x="8506242" y="2849037"/>
                  <a:chExt cx="2637589" cy="1284258"/>
                </a:xfrm>
              </p:grpSpPr>
              <p:sp>
                <p:nvSpPr>
                  <p:cNvPr id="8" name="Rectangle: Rounded Corners 7">
                    <a:extLst>
                      <a:ext uri="{FF2B5EF4-FFF2-40B4-BE49-F238E27FC236}">
                        <a16:creationId xmlns:a16="http://schemas.microsoft.com/office/drawing/2014/main" id="{228DC77A-723D-7187-1AE0-3DE36A605D29}"/>
                      </a:ext>
                    </a:extLst>
                  </p:cNvPr>
                  <p:cNvSpPr/>
                  <p:nvPr/>
                </p:nvSpPr>
                <p:spPr>
                  <a:xfrm>
                    <a:off x="8506242" y="2995619"/>
                    <a:ext cx="2637589" cy="1009549"/>
                  </a:xfrm>
                  <a:prstGeom prst="round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211E8CCD-F8F4-5157-377C-E7ED66472A3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9572" y="2849037"/>
                    <a:ext cx="1798052" cy="128425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>
                      <a:defRPr/>
                    </a:pPr>
                    <a:endParaRPr lang="en-US" sz="1600" b="1" dirty="0">
                      <a:solidFill>
                        <a:prstClr val="white"/>
                      </a:solidFill>
                      <a:latin typeface="EC Square Sans Pro" panose="020B0506040000020004" pitchFamily="34" charset="0"/>
                      <a:cs typeface="Poppins SemiBold" pitchFamily="2" charset="77"/>
                    </a:endParaRPr>
                  </a:p>
                  <a:p>
                    <a:pPr algn="ctr">
                      <a:defRPr/>
                    </a:pPr>
                    <a:r>
                      <a:rPr lang="en-US" b="1" dirty="0">
                        <a:solidFill>
                          <a:prstClr val="white"/>
                        </a:solidFill>
                        <a:latin typeface="EC Square Sans Pro" panose="020B0506040000020004" pitchFamily="34" charset="0"/>
                        <a:cs typeface="Poppins SemiBold" pitchFamily="2" charset="77"/>
                      </a:rPr>
                      <a:t>Cooperation and mediation</a:t>
                    </a:r>
                  </a:p>
                  <a:p>
                    <a:pPr algn="ctr">
                      <a:defRPr/>
                    </a:pPr>
                    <a:r>
                      <a:rPr lang="en-US" b="1" dirty="0">
                        <a:solidFill>
                          <a:prstClr val="white"/>
                        </a:solidFill>
                        <a:latin typeface="EC Square Sans Pro" panose="020B0506040000020004" pitchFamily="34" charset="0"/>
                        <a:cs typeface="Poppins SemiBold" pitchFamily="2" charset="77"/>
                      </a:rPr>
                      <a:t> Articles 7, 13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EC Square Sans Pro" panose="020B0506040000020004" pitchFamily="34" charset="0"/>
                      <a:ea typeface="League Spartan" charset="0"/>
                      <a:cs typeface="Poppins SemiBold" pitchFamily="2" charset="77"/>
                    </a:endParaRPr>
                  </a:p>
                </p:txBody>
              </p:sp>
            </p:grpSp>
            <p:pic>
              <p:nvPicPr>
                <p:cNvPr id="7" name="Graphic 6" descr="Handshake outline">
                  <a:extLst>
                    <a:ext uri="{FF2B5EF4-FFF2-40B4-BE49-F238E27FC236}">
                      <a16:creationId xmlns:a16="http://schemas.microsoft.com/office/drawing/2014/main" id="{FE692B89-8171-A6F1-42AA-E9F4C3B0D8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52687" y="3737438"/>
                  <a:ext cx="820765" cy="820765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5159DFD8-C212-3353-2180-0C2627A241C9}"/>
              </a:ext>
            </a:extLst>
          </p:cNvPr>
          <p:cNvSpPr/>
          <p:nvPr/>
        </p:nvSpPr>
        <p:spPr>
          <a:xfrm>
            <a:off x="7197888" y="3062655"/>
            <a:ext cx="1728000" cy="1296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More strategic role of UDW- platform</a:t>
            </a:r>
            <a:endParaRPr kumimoji="0" lang="nb-NO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3288D83B-79F4-4B4B-E3D6-D39BCBE58E28}"/>
              </a:ext>
            </a:extLst>
          </p:cNvPr>
          <p:cNvSpPr/>
          <p:nvPr/>
        </p:nvSpPr>
        <p:spPr>
          <a:xfrm>
            <a:off x="9129412" y="3062655"/>
            <a:ext cx="1728000" cy="1296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 for reorganisation and new strategy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252F9588-85D5-69F6-F8A4-2CC4E85CC6DC}"/>
              </a:ext>
            </a:extLst>
          </p:cNvPr>
          <p:cNvSpPr/>
          <p:nvPr/>
        </p:nvSpPr>
        <p:spPr>
          <a:xfrm>
            <a:off x="7197888" y="4614584"/>
            <a:ext cx="1728000" cy="129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Co-decision on NLO appointments</a:t>
            </a:r>
            <a:endParaRPr kumimoji="0" lang="nb-NO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6C422E87-4410-48D6-78E1-D04C1A28FB06}"/>
              </a:ext>
            </a:extLst>
          </p:cNvPr>
          <p:cNvSpPr/>
          <p:nvPr/>
        </p:nvSpPr>
        <p:spPr>
          <a:xfrm>
            <a:off x="9129412" y="4589008"/>
            <a:ext cx="1728000" cy="129600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Introduction of executive bureau</a:t>
            </a:r>
            <a:endParaRPr kumimoji="0" lang="nb-NO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1262E5-E1DE-D94A-0BD8-517C267BE6AB}"/>
              </a:ext>
            </a:extLst>
          </p:cNvPr>
          <p:cNvGrpSpPr/>
          <p:nvPr/>
        </p:nvGrpSpPr>
        <p:grpSpPr>
          <a:xfrm>
            <a:off x="7185412" y="1717878"/>
            <a:ext cx="3672000" cy="1151017"/>
            <a:chOff x="6465028" y="5007910"/>
            <a:chExt cx="3672000" cy="12207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23C3934-4918-04F2-6405-48C69DC3F651}"/>
                </a:ext>
              </a:extLst>
            </p:cNvPr>
            <p:cNvGrpSpPr/>
            <p:nvPr/>
          </p:nvGrpSpPr>
          <p:grpSpPr>
            <a:xfrm>
              <a:off x="6465028" y="5007910"/>
              <a:ext cx="3672000" cy="1220700"/>
              <a:chOff x="8506242" y="2995619"/>
              <a:chExt cx="2637589" cy="1009549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8ED9A-5E7D-9D35-C1B1-4A93BC3E7C72}"/>
                  </a:ext>
                </a:extLst>
              </p:cNvPr>
              <p:cNvSpPr/>
              <p:nvPr/>
            </p:nvSpPr>
            <p:spPr>
              <a:xfrm>
                <a:off x="8506242" y="2995619"/>
                <a:ext cx="2637589" cy="1009549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" name="TextBox 29">
                <a:extLst>
                  <a:ext uri="{FF2B5EF4-FFF2-40B4-BE49-F238E27FC236}">
                    <a16:creationId xmlns:a16="http://schemas.microsoft.com/office/drawing/2014/main" id="{48A64D71-1BC5-3EF1-694F-192B061F9C80}"/>
                  </a:ext>
                </a:extLst>
              </p:cNvPr>
              <p:cNvSpPr txBox="1"/>
              <p:nvPr/>
            </p:nvSpPr>
            <p:spPr>
              <a:xfrm>
                <a:off x="9203283" y="3126569"/>
                <a:ext cx="1798052" cy="5668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Governance</a:t>
                </a:r>
              </a:p>
              <a:p>
                <a:pPr algn="ctr">
                  <a:defRPr/>
                </a:pPr>
                <a:r>
                  <a:rPr lang="en-US" b="1" dirty="0">
                    <a:solidFill>
                      <a:prstClr val="white"/>
                    </a:solidFill>
                    <a:latin typeface="EC Square Sans Pro" panose="020B0506040000020004" pitchFamily="34" charset="0"/>
                    <a:cs typeface="Poppins SemiBold" pitchFamily="2" charset="77"/>
                  </a:rPr>
                  <a:t>Article 16</a:t>
                </a:r>
              </a:p>
            </p:txBody>
          </p:sp>
        </p:grpSp>
        <p:pic>
          <p:nvPicPr>
            <p:cNvPr id="12" name="Graphic 11" descr="Management outline">
              <a:extLst>
                <a:ext uri="{FF2B5EF4-FFF2-40B4-BE49-F238E27FC236}">
                  <a16:creationId xmlns:a16="http://schemas.microsoft.com/office/drawing/2014/main" id="{A8E03280-A377-BA94-7E93-A6740FBDD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64339" y="5114383"/>
              <a:ext cx="1173252" cy="8168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8048333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2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vamp_VI_EC_Corporate_PPT_Template_2024 2.pptx" id="{82638BCC-62B9-435A-B3D4-91B8F41A0F82}" vid="{331CF50E-8039-4F5B-9C47-F59CDFBC175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B20119E9423040B0497306367507CF" ma:contentTypeVersion="0" ma:contentTypeDescription="Create a new document." ma:contentTypeScope="" ma:versionID="c281113ac7eb00080a1b131c54a862f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84c390a07b92f3072bc78982b6f0c3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CF49BB-77C6-47FC-BEB1-81B66D357D84}">
  <ds:schemaRefs>
    <ds:schemaRef ds:uri="4af8c89d-4332-4d32-84a3-abf4120a8008"/>
    <ds:schemaRef ds:uri="9a9637e9-1c11-4ee9-91b8-f060e3608fb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B68A6CE-3CFF-48FA-AEA9-D284132C60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D5438F-3EAE-40C8-AA24-098EFCFB4D2F}"/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377</Words>
  <Application>Microsoft Office PowerPoint</Application>
  <PresentationFormat>Widescreen</PresentationFormat>
  <Paragraphs>79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EC Square Sans Cond Pro Medium</vt:lpstr>
      <vt:lpstr>EC Square Sans Pro</vt:lpstr>
      <vt:lpstr>EC Square Sans Pro Extra Black</vt:lpstr>
      <vt:lpstr>Wingdings</vt:lpstr>
      <vt:lpstr>colour palette new PPT</vt:lpstr>
      <vt:lpstr>colour palette new PPT</vt:lpstr>
      <vt:lpstr>ELA-Revision</vt:lpstr>
      <vt:lpstr>ELA’s objectives </vt:lpstr>
      <vt:lpstr>From Evaluation to targeted Revision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MYKLATUN Kristian (EMPL)</dc:creator>
  <cp:lastModifiedBy>DION David (EMPL)</cp:lastModifiedBy>
  <cp:revision>53</cp:revision>
  <dcterms:created xsi:type="dcterms:W3CDTF">2025-12-02T12:52:27Z</dcterms:created>
  <dcterms:modified xsi:type="dcterms:W3CDTF">2025-12-03T08:14:40Z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2025-12-02T12:53:00Z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335f2dd3-078b-4f1c-b957-50749728fd9f</vt:lpwstr>
  </property>
  <property fmtid="{D5CDD505-2E9C-101B-9397-08002B2CF9AE}" pid="8" name="MSIP_Label_6bd9ddd1-4d20-43f6-abfa-fc3c07406f94_ContentBits">
    <vt:lpwstr>0</vt:lpwstr>
  </property>
  <property fmtid="{D5CDD505-2E9C-101B-9397-08002B2CF9AE}" pid="9" name="MSIP_Label_6bd9ddd1-4d20-43f6-abfa-fc3c07406f94_Tag">
    <vt:lpwstr>10, 3, 0, 1</vt:lpwstr>
  </property>
  <property fmtid="{D5CDD505-2E9C-101B-9397-08002B2CF9AE}" pid="10" name="ContentTypeId">
    <vt:lpwstr>0x01010009B20119E9423040B0497306367507CF</vt:lpwstr>
  </property>
  <property fmtid="{D5CDD505-2E9C-101B-9397-08002B2CF9AE}" pid="11" name="MediaServiceImageTags">
    <vt:lpwstr/>
  </property>
</Properties>
</file>